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309" r:id="rId3"/>
    <p:sldId id="279" r:id="rId4"/>
    <p:sldId id="295" r:id="rId5"/>
    <p:sldId id="298" r:id="rId6"/>
    <p:sldId id="294" r:id="rId7"/>
    <p:sldId id="277" r:id="rId8"/>
    <p:sldId id="305" r:id="rId9"/>
    <p:sldId id="297" r:id="rId10"/>
    <p:sldId id="328" r:id="rId11"/>
    <p:sldId id="301" r:id="rId12"/>
    <p:sldId id="318" r:id="rId13"/>
    <p:sldId id="307" r:id="rId14"/>
    <p:sldId id="315" r:id="rId15"/>
    <p:sldId id="293" r:id="rId16"/>
    <p:sldId id="327" r:id="rId17"/>
    <p:sldId id="296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D5D8D-A75E-D849-ACA6-94DF5F337595}" v="236" dt="2025-03-21T02:20:26.1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28936"/>
  </p:normalViewPr>
  <p:slideViewPr>
    <p:cSldViewPr snapToGrid="0">
      <p:cViewPr varScale="1">
        <p:scale>
          <a:sx n="40" d="100"/>
          <a:sy n="40" d="100"/>
        </p:scale>
        <p:origin x="3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12debb07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12debb07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3081-729F-1B22-857B-4995DE250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D4879-CDEC-9265-B16F-C3C67AFA8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3C09E-DE4A-DCDF-F928-EFD31EBA2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thank you very much to my advisors and committee members.</a:t>
            </a:r>
          </a:p>
          <a:p>
            <a:endParaRPr lang="en-US" dirty="0"/>
          </a:p>
          <a:p>
            <a:r>
              <a:rPr lang="en-US" dirty="0"/>
              <a:t>I am standing by for any questions. </a:t>
            </a:r>
          </a:p>
        </p:txBody>
      </p:sp>
    </p:spTree>
    <p:extLst>
      <p:ext uri="{BB962C8B-B14F-4D97-AF65-F5344CB8AC3E}">
        <p14:creationId xmlns:p14="http://schemas.microsoft.com/office/powerpoint/2010/main" val="426716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begin our discussion we must introduce preliminary definitions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provided on this slide.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begin by defining the development of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Generalized Extreme Value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distribution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 variate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case, where G is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distributional limit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 or min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operator is applied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uniform divisions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blocks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of data.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Blocks of data,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could be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 daily rainfall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 period, where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data is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block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length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Naturally there are many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should be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extended to multiple variables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such as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portfolio of securities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or extreme weather at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 locations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we provide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natural extension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multivariate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case below the first block.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component wise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maximas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 taken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across a number of covariates 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Now we may consider max-daily rainfall at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of spatial locations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 example .</a:t>
            </a:r>
            <a:endParaRPr lang="en-US" b="0" dirty="0">
              <a:effectLst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In order to allow for the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non-parametric formulation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of more flexible multivariate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max-stable distributions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we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introduce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alternative characterization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of the MEV leveraging a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Poisson point process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  <a:endParaRPr lang="en-US" b="0" dirty="0">
              <a:effectLst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With this representation,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max-stable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distributions are now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decomposed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according to the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radial /xi (</a:t>
            </a:r>
            <a:r>
              <a:rPr lang="en-US" sz="1800" b="1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zai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spectral components, Y(x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) . Specifically, if we let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Y(</a:t>
            </a:r>
            <a:r>
              <a:rPr lang="en-US" sz="1800" b="1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 distributed according to a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spectral distribution H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\xi 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 the time component of the </a:t>
            </a:r>
            <a:r>
              <a:rPr lang="en-US" sz="1800" b="1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ith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arrival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of a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unit rate </a:t>
            </a:r>
            <a:r>
              <a:rPr lang="en-US" sz="1800" b="1" i="0" u="none" strike="noStrike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poisson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point process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, then a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max-stable random variable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may be represented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as shown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Intuitively </a:t>
            </a:r>
            <a:r>
              <a:rPr lang="en-US" b="1" dirty="0"/>
              <a:t>/xi </a:t>
            </a:r>
            <a:r>
              <a:rPr lang="en-US" dirty="0"/>
              <a:t>accounts for the </a:t>
            </a:r>
            <a:r>
              <a:rPr lang="en-US" b="1" dirty="0"/>
              <a:t>extremeness of data</a:t>
            </a:r>
            <a:r>
              <a:rPr lang="en-US" dirty="0"/>
              <a:t>, and</a:t>
            </a:r>
            <a:r>
              <a:rPr lang="en-US" b="1" dirty="0"/>
              <a:t> Y </a:t>
            </a:r>
            <a:r>
              <a:rPr lang="en-US" dirty="0"/>
              <a:t>for the </a:t>
            </a:r>
            <a:r>
              <a:rPr lang="en-US" b="1" dirty="0"/>
              <a:t>dependent structure between covariates. </a:t>
            </a:r>
            <a:endParaRPr lang="en-US" b="1" dirty="0">
              <a:effectLst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Now additionally, in the applications we present, we consider both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Value at Risk and Conditional Value at Risk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as important </a:t>
            </a:r>
            <a:r>
              <a:rPr lang="en-US" sz="1800" b="1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statistics of interest.</a:t>
            </a:r>
            <a:r>
              <a:rPr lang="en-US" sz="1800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Value at Risk or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 statistical metric used to estimate the potential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maximum loss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 time horizon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predefined confidence level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US" b="0" dirty="0">
              <a:effectLst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simpler terms,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tell you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worst-case scenario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within a certain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timeframe and probability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Conditional Value at Risk (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CVaR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tells you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average loss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you expect to experience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threshold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crossed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average loss in the worst-case scenarios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300"/>
              </a:spcBef>
              <a:spcAft>
                <a:spcPts val="300"/>
              </a:spcAft>
            </a:pPr>
            <a:endParaRPr lang="en-US" sz="1800" b="0" i="0" u="none" strike="noStrike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Here </a:t>
            </a:r>
            <a:r>
              <a:rPr lang="en-US" sz="1400" b="1" i="0" u="sng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\xi </a:t>
            </a:r>
            <a:r>
              <a:rPr lang="en-US" b="1" u="sng" dirty="0"/>
              <a:t>computationally is the cumulative sum of a set of random variables. </a:t>
            </a:r>
            <a:endParaRPr lang="en-US" b="1" u="sng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C1405-E174-8ABD-360E-403337AB2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70FED-632C-C351-867A-067828EED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1224D-5A3A-D4D5-776A-A2BE7CC91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5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9F385-2A9C-E7A8-D353-E7DA93823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E7CB1-D26B-D3D0-429E-9166DF692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D0DF8-C548-6E12-2F56-F899A8FE1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Multinomial example: 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models the probability of counts for each side of a </a:t>
            </a:r>
            <a:r>
              <a:rPr lang="en-US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-sided die rolled </a:t>
            </a:r>
            <a:r>
              <a:rPr lang="en-US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times.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mean field method for stochastic optimization is a technique used to simplify complex, high-dimensional problems by approximating the system’s behavior with a simpler, lower-dimensional representation.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often applied in the context of probabilistic models, particularly when dealing with systems of interacting agents.</a:t>
            </a:r>
          </a:p>
          <a:p>
            <a:endParaRPr lang="en-US" dirty="0"/>
          </a:p>
          <a:p>
            <a:r>
              <a:rPr lang="en-US" dirty="0"/>
              <a:t>In this application we are able to drastically simplify the stochastic control problem (equation 11) by making maintenance decisions based on the average or mean behavior of agents or vehicles.</a:t>
            </a:r>
          </a:p>
          <a:p>
            <a:endParaRPr lang="en-US" dirty="0"/>
          </a:p>
          <a:p>
            <a:r>
              <a:rPr lang="en-US" dirty="0"/>
              <a:t>This simplification is necessary given the computational issues associated with making vehicle-specific recommendations for all states at all times. It is reasonable in this application given the uniformity of vehicles, operation profiles, and maintenance polices present in the Army. </a:t>
            </a:r>
          </a:p>
        </p:txBody>
      </p:sp>
    </p:spTree>
    <p:extLst>
      <p:ext uri="{BB962C8B-B14F-4D97-AF65-F5344CB8AC3E}">
        <p14:creationId xmlns:p14="http://schemas.microsoft.com/office/powerpoint/2010/main" val="15719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deterministic characterization using the weights of the neural network, not allowing for probabilistic sampling, and proposed in the generative model.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3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14FF9-32A8-96EA-0BDE-831538F06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B666E-948B-B58E-8FA3-C45044805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84313-2B65-9ACC-F998-CAAF07B24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So, we may now ask </a:t>
                </a:r>
                <a:r>
                  <a:rPr lang="en-US" sz="1400" b="1" i="0" dirty="0"/>
                  <a:t>how well </a:t>
                </a:r>
                <a:r>
                  <a:rPr lang="en-US" sz="1400" i="0" dirty="0"/>
                  <a:t>does this work on a </a:t>
                </a:r>
                <a:r>
                  <a:rPr lang="en-US" sz="1400" b="1" i="0" dirty="0"/>
                  <a:t>simple example</a:t>
                </a:r>
                <a:r>
                  <a:rPr lang="en-US" sz="1400" i="0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For an</a:t>
                </a:r>
                <a:r>
                  <a:rPr lang="en-US" sz="1400" i="0" baseline="0" dirty="0"/>
                  <a:t> </a:t>
                </a:r>
                <a:r>
                  <a:rPr lang="en-US" sz="1400" b="1" i="0" baseline="0" dirty="0"/>
                  <a:t>initial</a:t>
                </a:r>
                <a:r>
                  <a:rPr lang="en-US" sz="1400" b="1" i="0" dirty="0"/>
                  <a:t> baseline experiment </a:t>
                </a:r>
                <a:r>
                  <a:rPr lang="en-US" sz="1400" i="0" dirty="0"/>
                  <a:t>to assess the performance of the proposed method, we evaluate the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𝛗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stable </a:t>
                </a:r>
                <a:r>
                  <a:rPr lang="en-US" sz="1400" i="0" dirty="0"/>
                  <a:t>model’s ability</a:t>
                </a:r>
                <a:r>
                  <a:rPr lang="en-US" sz="1400" i="0" baseline="0" dirty="0"/>
                  <a:t> t</a:t>
                </a:r>
                <a:r>
                  <a:rPr lang="en-US" sz="1400" i="0" dirty="0"/>
                  <a:t>o </a:t>
                </a:r>
                <a:r>
                  <a:rPr lang="en-US" sz="1400" b="1" i="0" dirty="0"/>
                  <a:t>extrapolate</a:t>
                </a:r>
                <a:r>
                  <a:rPr lang="en-US" sz="1400" i="0" baseline="0" dirty="0"/>
                  <a:t> accurately </a:t>
                </a:r>
                <a:r>
                  <a:rPr lang="en-US" sz="1400" i="0" dirty="0"/>
                  <a:t>to the bounds of </a:t>
                </a:r>
                <a:r>
                  <a:rPr lang="en-US" sz="1400" b="1" i="0" dirty="0"/>
                  <a:t>observed (training) </a:t>
                </a:r>
                <a:r>
                  <a:rPr lang="en-US" sz="1400" i="0" dirty="0"/>
                  <a:t>data by constructing a set of observations calculated from a </a:t>
                </a:r>
                <a:r>
                  <a:rPr lang="en-US" sz="1400" b="1" i="0" dirty="0"/>
                  <a:t>sinusoidal curve </a:t>
                </a:r>
                <a:r>
                  <a:rPr lang="en-US" sz="1400" i="0" dirty="0"/>
                  <a:t>with a </a:t>
                </a:r>
                <a:r>
                  <a:rPr lang="en-US" sz="1400" b="1" i="0" dirty="0"/>
                  <a:t>multiplicative noise component.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As a baseline we attempt to </a:t>
                </a:r>
                <a:r>
                  <a:rPr lang="en-US" sz="1400" b="1" i="0" dirty="0"/>
                  <a:t>extrapolate to </a:t>
                </a:r>
                <a:r>
                  <a:rPr lang="en-US" sz="1400" i="0" dirty="0"/>
                  <a:t>the </a:t>
                </a:r>
                <a:r>
                  <a:rPr lang="en-US" sz="1400" b="1" i="0" dirty="0"/>
                  <a:t>maximum of the noisy sinusoidal </a:t>
                </a:r>
                <a:r>
                  <a:rPr lang="en-US" sz="1400" i="0" dirty="0"/>
                  <a:t>curves with a conditional variational autoencoder </a:t>
                </a:r>
                <a:r>
                  <a:rPr lang="en-US" sz="1400" i="0" baseline="0" dirty="0"/>
                  <a:t>or </a:t>
                </a:r>
                <a:r>
                  <a:rPr lang="en-US" sz="1400" b="1" i="0" dirty="0"/>
                  <a:t>CVAE</a:t>
                </a:r>
                <a:r>
                  <a:rPr lang="en-US" sz="1400" i="0" dirty="0"/>
                  <a:t> and an additional</a:t>
                </a:r>
                <a:r>
                  <a:rPr lang="en-US" sz="1400" i="0" baseline="0" dirty="0"/>
                  <a:t> comparable method, designated as an extr</a:t>
                </a:r>
                <a:r>
                  <a:rPr lang="en-US" sz="1400" b="1" i="0" baseline="0" dirty="0"/>
                  <a:t>eme VAE, or EXTVAE</a:t>
                </a:r>
                <a:r>
                  <a:rPr lang="en-US" sz="1400" i="0" baseline="0" dirty="0"/>
                  <a:t>.</a:t>
                </a:r>
                <a:r>
                  <a:rPr lang="en-US" sz="1400" i="0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Here in the </a:t>
                </a:r>
                <a:r>
                  <a:rPr lang="en-US" sz="1400" b="1" i="0" dirty="0"/>
                  <a:t>CVAE</a:t>
                </a:r>
                <a:r>
                  <a:rPr lang="en-US" sz="1400" i="0" dirty="0"/>
                  <a:t> the conditioning variable is based upon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1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norm </a:t>
                </a:r>
                <a:r>
                  <a:rPr lang="en-US" sz="1400" i="0" dirty="0"/>
                  <a:t>of each noisy training vectors. The </a:t>
                </a:r>
                <a:r>
                  <a:rPr lang="en-US" sz="1400" b="1" i="0" dirty="0"/>
                  <a:t>EXTVAE</a:t>
                </a:r>
                <a:r>
                  <a:rPr lang="en-US" sz="1400" b="1" i="0" baseline="0" dirty="0"/>
                  <a:t> </a:t>
                </a:r>
                <a:r>
                  <a:rPr lang="en-US" sz="1400" i="0" baseline="0" dirty="0"/>
                  <a:t>does not have a conditioning variable but is </a:t>
                </a:r>
                <a:r>
                  <a:rPr lang="en-US" sz="1400" b="1" i="0" baseline="0" dirty="0"/>
                  <a:t>designed to extrapolate to the ambient maximum </a:t>
                </a:r>
                <a:r>
                  <a:rPr lang="en-US" sz="1400" i="0" baseline="0" dirty="0"/>
                  <a:t>of a data set, with </a:t>
                </a:r>
                <a:r>
                  <a:rPr lang="en-US" sz="1400" b="1" i="0" baseline="0" dirty="0"/>
                  <a:t>no ability </a:t>
                </a:r>
                <a:r>
                  <a:rPr lang="en-US" sz="1400" i="0" baseline="0" dirty="0"/>
                  <a:t>to extrapolate based on a </a:t>
                </a:r>
                <a:r>
                  <a:rPr lang="en-US" sz="1400" b="1" i="0" baseline="0" dirty="0"/>
                  <a:t>context. </a:t>
                </a: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We formulated these </a:t>
                </a:r>
                <a:r>
                  <a:rPr lang="en-US" sz="1400" b="1" i="0" dirty="0"/>
                  <a:t>baselines</a:t>
                </a:r>
                <a:r>
                  <a:rPr lang="en-US" sz="1400" i="0" dirty="0"/>
                  <a:t> based on </a:t>
                </a:r>
                <a:r>
                  <a:rPr lang="en-US" sz="1400" b="1" i="0" dirty="0"/>
                  <a:t>similar literature.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To evaluate each of the baseline methods and the proposed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i="0" dirty="0"/>
                  <a:t>stable model, we compare the</a:t>
                </a:r>
                <a:r>
                  <a:rPr lang="en-US" sz="1400" i="0" baseline="0" dirty="0"/>
                  <a:t> </a:t>
                </a:r>
                <a:r>
                  <a:rPr lang="en-US" sz="1400" b="1" i="0" baseline="0" dirty="0"/>
                  <a:t>mean squared error </a:t>
                </a:r>
                <a:r>
                  <a:rPr lang="en-US" sz="1400" i="0" baseline="0" dirty="0"/>
                  <a:t>between each model’s </a:t>
                </a:r>
                <a:r>
                  <a:rPr lang="en-US" sz="1400" b="1" i="0" baseline="0" dirty="0"/>
                  <a:t>generated curves </a:t>
                </a:r>
                <a:r>
                  <a:rPr lang="en-US" sz="1400" i="0" baseline="0" dirty="0"/>
                  <a:t>and the </a:t>
                </a:r>
                <a:r>
                  <a:rPr lang="en-US" sz="1400" b="1" i="0" baseline="0" dirty="0"/>
                  <a:t>true observed max </a:t>
                </a:r>
                <a:r>
                  <a:rPr lang="en-US" sz="1400" i="0" baseline="0" dirty="0"/>
                  <a:t>in the </a:t>
                </a:r>
                <a:r>
                  <a:rPr lang="en-US" sz="1400" b="1" i="0" baseline="0" dirty="0"/>
                  <a:t>noisy dataset</a:t>
                </a:r>
                <a:r>
                  <a:rPr lang="en-US" sz="1400" i="0" baseline="0" dirty="0"/>
                  <a:t>, with </a:t>
                </a:r>
                <a:r>
                  <a:rPr lang="en-US" sz="1400" b="1" i="0" baseline="0" dirty="0"/>
                  <a:t>increasing blocksize</a:t>
                </a:r>
                <a:r>
                  <a:rPr lang="en-US" sz="1400" i="0" baseline="0" dirty="0"/>
                  <a:t>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baseline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baseline="0" dirty="0"/>
                  <a:t>The results demonstrate that the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𝛗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stable </a:t>
                </a:r>
                <a:r>
                  <a:rPr lang="en-US" sz="1400" i="0" dirty="0"/>
                  <a:t>method</a:t>
                </a:r>
                <a:r>
                  <a:rPr lang="en-US" sz="1400" i="0" baseline="0" dirty="0"/>
                  <a:t> </a:t>
                </a:r>
                <a:r>
                  <a:rPr lang="en-US" sz="1400" i="0" dirty="0"/>
                  <a:t>consistently extrapolates to the </a:t>
                </a:r>
                <a:r>
                  <a:rPr lang="en-US" sz="1400" b="1" i="0" dirty="0"/>
                  <a:t>ambient max</a:t>
                </a:r>
                <a:r>
                  <a:rPr lang="en-US" sz="1400" i="0" dirty="0"/>
                  <a:t>, and demonstrates the appropriate performance as </a:t>
                </a:r>
                <a:r>
                  <a:rPr lang="en-US" sz="1400" b="1" i="0" dirty="0"/>
                  <a:t>blocksize</a:t>
                </a:r>
                <a:r>
                  <a:rPr lang="en-US" sz="1400" b="1" i="0" baseline="0" dirty="0"/>
                  <a:t> is increased</a:t>
                </a:r>
                <a:r>
                  <a:rPr lang="en-US" sz="1400" i="0" dirty="0"/>
                  <a:t>. Specifically,</a:t>
                </a:r>
                <a:r>
                  <a:rPr lang="en-US" sz="1400" i="0" baseline="0" dirty="0"/>
                  <a:t> the </a:t>
                </a:r>
                <a:r>
                  <a:rPr lang="en-US" sz="1400" b="1" i="0" baseline="0" dirty="0"/>
                  <a:t>CVAE</a:t>
                </a:r>
                <a:r>
                  <a:rPr lang="en-US" sz="1400" i="0" baseline="0" dirty="0"/>
                  <a:t> does </a:t>
                </a:r>
                <a:r>
                  <a:rPr lang="en-US" sz="1400" b="1" i="0" baseline="0" dirty="0"/>
                  <a:t>not match </a:t>
                </a:r>
                <a:r>
                  <a:rPr lang="en-US" sz="1400" i="0" baseline="0" dirty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i="0" dirty="0"/>
                  <a:t>stable method in performance and the </a:t>
                </a:r>
                <a:r>
                  <a:rPr lang="en-US" sz="1400" b="1" i="0" baseline="0" dirty="0"/>
                  <a:t>EXTVAE </a:t>
                </a:r>
                <a:r>
                  <a:rPr lang="en-US" sz="1400" i="0" baseline="0" dirty="0"/>
                  <a:t>demonstrates </a:t>
                </a:r>
                <a:r>
                  <a:rPr lang="en-US" sz="1400" b="1" i="0" baseline="0" dirty="0"/>
                  <a:t>poor performance, </a:t>
                </a:r>
                <a:r>
                  <a:rPr lang="en-US" sz="1400" i="0" baseline="0" dirty="0"/>
                  <a:t>with </a:t>
                </a:r>
                <a:r>
                  <a:rPr lang="en-US" sz="1400" b="1" i="0" baseline="0" dirty="0"/>
                  <a:t>increasing error as blocksize in increased.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baseline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baseline="0" dirty="0"/>
                  <a:t>This out performance is</a:t>
                </a:r>
                <a:r>
                  <a:rPr lang="en-US" sz="1400" b="1" i="0" baseline="0" dirty="0"/>
                  <a:t> true </a:t>
                </a:r>
                <a:r>
                  <a:rPr lang="en-US" sz="1400" i="0" baseline="0" dirty="0"/>
                  <a:t>for all </a:t>
                </a:r>
                <a:r>
                  <a:rPr lang="en-US" sz="1400" b="1" i="0" baseline="0" dirty="0"/>
                  <a:t>three of the noise distribution </a:t>
                </a:r>
                <a:r>
                  <a:rPr lang="en-US" sz="1400" i="0" baseline="0" dirty="0"/>
                  <a:t>types considered: </a:t>
                </a:r>
                <a:r>
                  <a:rPr lang="en-US" sz="1400" b="1" i="0" baseline="0" dirty="0"/>
                  <a:t>lognormal, uniform, and </a:t>
                </a:r>
                <a:r>
                  <a:rPr lang="en-US" sz="1400" b="1" i="0" baseline="0" dirty="0" err="1"/>
                  <a:t>weibull</a:t>
                </a:r>
                <a:r>
                  <a:rPr lang="en-US" sz="1400" b="1" i="0" baseline="0" dirty="0"/>
                  <a:t>. </a:t>
                </a: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So, we may now ask </a:t>
                </a:r>
                <a:r>
                  <a:rPr lang="en-US" sz="1400" b="1" i="0" dirty="0"/>
                  <a:t>how well </a:t>
                </a:r>
                <a:r>
                  <a:rPr lang="en-US" sz="1400" i="0" dirty="0"/>
                  <a:t>does this work on a </a:t>
                </a:r>
                <a:r>
                  <a:rPr lang="en-US" sz="1400" b="1" i="0" dirty="0"/>
                  <a:t>simple example</a:t>
                </a:r>
                <a:r>
                  <a:rPr lang="en-US" sz="1400" i="0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For an</a:t>
                </a:r>
                <a:r>
                  <a:rPr lang="en-US" sz="1400" i="0" baseline="0" dirty="0"/>
                  <a:t> </a:t>
                </a:r>
                <a:r>
                  <a:rPr lang="en-US" sz="1400" b="1" i="0" baseline="0" dirty="0"/>
                  <a:t>initial</a:t>
                </a:r>
                <a:r>
                  <a:rPr lang="en-US" sz="1400" b="1" i="0" dirty="0"/>
                  <a:t> baseline experiment </a:t>
                </a:r>
                <a:r>
                  <a:rPr lang="en-US" sz="1400" i="0" dirty="0"/>
                  <a:t>to assess the performance of the proposed method, we evaluate 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𝛗−</a:t>
                </a:r>
                <a:r>
                  <a:rPr lang="en-US" sz="1400" b="1" i="0" dirty="0"/>
                  <a:t>stable </a:t>
                </a:r>
                <a:r>
                  <a:rPr lang="en-US" sz="1400" i="0" dirty="0"/>
                  <a:t>model’s ability</a:t>
                </a:r>
                <a:r>
                  <a:rPr lang="en-US" sz="1400" i="0" baseline="0" dirty="0"/>
                  <a:t> t</a:t>
                </a:r>
                <a:r>
                  <a:rPr lang="en-US" sz="1400" i="0" dirty="0"/>
                  <a:t>o </a:t>
                </a:r>
                <a:r>
                  <a:rPr lang="en-US" sz="1400" b="1" i="0" dirty="0"/>
                  <a:t>extrapolate</a:t>
                </a:r>
                <a:r>
                  <a:rPr lang="en-US" sz="1400" i="0" baseline="0" dirty="0"/>
                  <a:t> accurately </a:t>
                </a:r>
                <a:r>
                  <a:rPr lang="en-US" sz="1400" i="0" dirty="0"/>
                  <a:t>to the bounds of </a:t>
                </a:r>
                <a:r>
                  <a:rPr lang="en-US" sz="1400" b="1" i="0" dirty="0"/>
                  <a:t>observed (training) </a:t>
                </a:r>
                <a:r>
                  <a:rPr lang="en-US" sz="1400" i="0" dirty="0"/>
                  <a:t>data by constructing a set of observations calculated from a </a:t>
                </a:r>
                <a:r>
                  <a:rPr lang="en-US" sz="1400" b="1" i="0" dirty="0"/>
                  <a:t>sinusoidal curve </a:t>
                </a:r>
                <a:r>
                  <a:rPr lang="en-US" sz="1400" i="0" dirty="0"/>
                  <a:t>with a </a:t>
                </a:r>
                <a:r>
                  <a:rPr lang="en-US" sz="1400" b="1" i="0" dirty="0"/>
                  <a:t>multiplicative noise component.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As a baseline we attempt to </a:t>
                </a:r>
                <a:r>
                  <a:rPr lang="en-US" sz="1400" b="1" i="0" dirty="0"/>
                  <a:t>extrapolate to </a:t>
                </a:r>
                <a:r>
                  <a:rPr lang="en-US" sz="1400" i="0" dirty="0"/>
                  <a:t>the </a:t>
                </a:r>
                <a:r>
                  <a:rPr lang="en-US" sz="1400" b="1" i="0" dirty="0"/>
                  <a:t>maximum of the noisy sinusoidal </a:t>
                </a:r>
                <a:r>
                  <a:rPr lang="en-US" sz="1400" i="0" dirty="0"/>
                  <a:t>curves with a conditional variational autoencoder </a:t>
                </a:r>
                <a:r>
                  <a:rPr lang="en-US" sz="1400" i="0" baseline="0" dirty="0"/>
                  <a:t>or </a:t>
                </a:r>
                <a:r>
                  <a:rPr lang="en-US" sz="1400" b="1" i="0" dirty="0"/>
                  <a:t>CVAE</a:t>
                </a:r>
                <a:r>
                  <a:rPr lang="en-US" sz="1400" i="0" dirty="0"/>
                  <a:t> and an additional</a:t>
                </a:r>
                <a:r>
                  <a:rPr lang="en-US" sz="1400" i="0" baseline="0" dirty="0"/>
                  <a:t> comparable method, designated as an extr</a:t>
                </a:r>
                <a:r>
                  <a:rPr lang="en-US" sz="1400" b="1" i="0" baseline="0" dirty="0"/>
                  <a:t>eme VAE, or EXTVAE</a:t>
                </a:r>
                <a:r>
                  <a:rPr lang="en-US" sz="1400" i="0" baseline="0" dirty="0"/>
                  <a:t>.</a:t>
                </a:r>
                <a:r>
                  <a:rPr lang="en-US" sz="1400" i="0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Here in the </a:t>
                </a:r>
                <a:r>
                  <a:rPr lang="en-US" sz="1400" b="1" i="0" dirty="0"/>
                  <a:t>CVAE</a:t>
                </a:r>
                <a:r>
                  <a:rPr lang="en-US" sz="1400" i="0" dirty="0"/>
                  <a:t> the conditioning variable is based upon 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ℓ^𝟐−</a:t>
                </a:r>
                <a:r>
                  <a:rPr lang="en-US" sz="1400" b="1" i="0" dirty="0"/>
                  <a:t>norm </a:t>
                </a:r>
                <a:r>
                  <a:rPr lang="en-US" sz="1400" i="0" dirty="0"/>
                  <a:t>of each noisy training vectors. The </a:t>
                </a:r>
                <a:r>
                  <a:rPr lang="en-US" sz="1400" b="1" i="0" dirty="0"/>
                  <a:t>EXTVAE</a:t>
                </a:r>
                <a:r>
                  <a:rPr lang="en-US" sz="1400" b="1" i="0" baseline="0" dirty="0"/>
                  <a:t> </a:t>
                </a:r>
                <a:r>
                  <a:rPr lang="en-US" sz="1400" i="0" baseline="0" dirty="0"/>
                  <a:t>does not have a conditioning variable but is </a:t>
                </a:r>
                <a:r>
                  <a:rPr lang="en-US" sz="1400" b="1" i="0" baseline="0" dirty="0"/>
                  <a:t>designed to extrapolate to the ambient maximum </a:t>
                </a:r>
                <a:r>
                  <a:rPr lang="en-US" sz="1400" i="0" baseline="0" dirty="0"/>
                  <a:t>of a data set, with </a:t>
                </a:r>
                <a:r>
                  <a:rPr lang="en-US" sz="1400" b="1" i="0" baseline="0" dirty="0"/>
                  <a:t>no ability </a:t>
                </a:r>
                <a:r>
                  <a:rPr lang="en-US" sz="1400" i="0" baseline="0" dirty="0"/>
                  <a:t>to extrapolate based on a </a:t>
                </a:r>
                <a:r>
                  <a:rPr lang="en-US" sz="1400" b="1" i="0" baseline="0" dirty="0"/>
                  <a:t>context. </a:t>
                </a: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We formulated these </a:t>
                </a:r>
                <a:r>
                  <a:rPr lang="en-US" sz="1400" b="1" i="0" dirty="0"/>
                  <a:t>baselines</a:t>
                </a:r>
                <a:r>
                  <a:rPr lang="en-US" sz="1400" i="0" dirty="0"/>
                  <a:t> based on </a:t>
                </a:r>
                <a:r>
                  <a:rPr lang="en-US" sz="1400" b="1" i="0" dirty="0"/>
                  <a:t>similar literature.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To evaluate each of the baseline methods and the proposed </a:t>
                </a:r>
                <a:r>
                  <a:rPr lang="en-US" sz="1400" b="0" i="0">
                    <a:latin typeface="Cambria Math" panose="02040503050406030204" pitchFamily="18" charset="0"/>
                  </a:rPr>
                  <a:t>φ−</a:t>
                </a:r>
                <a:r>
                  <a:rPr lang="en-US" sz="1400" i="0" dirty="0"/>
                  <a:t>stable model, we compare the</a:t>
                </a:r>
                <a:r>
                  <a:rPr lang="en-US" sz="1400" i="0" baseline="0" dirty="0"/>
                  <a:t> </a:t>
                </a:r>
                <a:r>
                  <a:rPr lang="en-US" sz="1400" b="1" i="0" baseline="0" dirty="0"/>
                  <a:t>mean squared error </a:t>
                </a:r>
                <a:r>
                  <a:rPr lang="en-US" sz="1400" i="0" baseline="0" dirty="0"/>
                  <a:t>between each model’s </a:t>
                </a:r>
                <a:r>
                  <a:rPr lang="en-US" sz="1400" b="1" i="0" baseline="0" dirty="0"/>
                  <a:t>generated curves </a:t>
                </a:r>
                <a:r>
                  <a:rPr lang="en-US" sz="1400" i="0" baseline="0" dirty="0"/>
                  <a:t>and the </a:t>
                </a:r>
                <a:r>
                  <a:rPr lang="en-US" sz="1400" b="1" i="0" baseline="0" dirty="0"/>
                  <a:t>true observed max </a:t>
                </a:r>
                <a:r>
                  <a:rPr lang="en-US" sz="1400" i="0" baseline="0" dirty="0"/>
                  <a:t>in the </a:t>
                </a:r>
                <a:r>
                  <a:rPr lang="en-US" sz="1400" b="1" i="0" baseline="0" dirty="0"/>
                  <a:t>noisy dataset</a:t>
                </a:r>
                <a:r>
                  <a:rPr lang="en-US" sz="1400" i="0" baseline="0" dirty="0"/>
                  <a:t>, with </a:t>
                </a:r>
                <a:r>
                  <a:rPr lang="en-US" sz="1400" b="1" i="0" baseline="0" dirty="0"/>
                  <a:t>increasing blocksize</a:t>
                </a:r>
                <a:r>
                  <a:rPr lang="en-US" sz="1400" i="0" baseline="0" dirty="0"/>
                  <a:t>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baseline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baseline="0" dirty="0"/>
                  <a:t>The results demonstrate that 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𝛗−</a:t>
                </a:r>
                <a:r>
                  <a:rPr lang="en-US" sz="1400" b="1" i="0" dirty="0"/>
                  <a:t>stable </a:t>
                </a:r>
                <a:r>
                  <a:rPr lang="en-US" sz="1400" i="0" dirty="0"/>
                  <a:t>method</a:t>
                </a:r>
                <a:r>
                  <a:rPr lang="en-US" sz="1400" i="0" baseline="0" dirty="0"/>
                  <a:t> </a:t>
                </a:r>
                <a:r>
                  <a:rPr lang="en-US" sz="1400" i="0" dirty="0"/>
                  <a:t>consistently extrapolates to the </a:t>
                </a:r>
                <a:r>
                  <a:rPr lang="en-US" sz="1400" b="1" i="0" dirty="0"/>
                  <a:t>ambient max</a:t>
                </a:r>
                <a:r>
                  <a:rPr lang="en-US" sz="1400" i="0" dirty="0"/>
                  <a:t>, and demonstrates the appropriate performance as </a:t>
                </a:r>
                <a:r>
                  <a:rPr lang="en-US" sz="1400" b="1" i="0" dirty="0"/>
                  <a:t>blocksize</a:t>
                </a:r>
                <a:r>
                  <a:rPr lang="en-US" sz="1400" b="1" i="0" baseline="0" dirty="0"/>
                  <a:t> is increased</a:t>
                </a:r>
                <a:r>
                  <a:rPr lang="en-US" sz="1400" i="0" dirty="0"/>
                  <a:t>. Specifically,</a:t>
                </a:r>
                <a:r>
                  <a:rPr lang="en-US" sz="1400" i="0" baseline="0" dirty="0"/>
                  <a:t> the </a:t>
                </a:r>
                <a:r>
                  <a:rPr lang="en-US" sz="1400" b="1" i="0" baseline="0" dirty="0"/>
                  <a:t>CVAE</a:t>
                </a:r>
                <a:r>
                  <a:rPr lang="en-US" sz="1400" i="0" baseline="0" dirty="0"/>
                  <a:t> does </a:t>
                </a:r>
                <a:r>
                  <a:rPr lang="en-US" sz="1400" b="1" i="0" baseline="0" dirty="0"/>
                  <a:t>not match </a:t>
                </a:r>
                <a:r>
                  <a:rPr lang="en-US" sz="1400" i="0" baseline="0" dirty="0"/>
                  <a:t>the </a:t>
                </a:r>
                <a:r>
                  <a:rPr lang="en-US" sz="1400" b="0" i="0">
                    <a:latin typeface="Cambria Math" panose="02040503050406030204" pitchFamily="18" charset="0"/>
                  </a:rPr>
                  <a:t>φ−</a:t>
                </a:r>
                <a:r>
                  <a:rPr lang="en-US" sz="1400" i="0" dirty="0"/>
                  <a:t>stable method in performance and the </a:t>
                </a:r>
                <a:r>
                  <a:rPr lang="en-US" sz="1400" b="1" i="0" baseline="0" dirty="0"/>
                  <a:t>EXTVAE </a:t>
                </a:r>
                <a:r>
                  <a:rPr lang="en-US" sz="1400" i="0" baseline="0" dirty="0"/>
                  <a:t>demonstrates </a:t>
                </a:r>
                <a:r>
                  <a:rPr lang="en-US" sz="1400" b="1" i="0" baseline="0" dirty="0"/>
                  <a:t>poor performance, </a:t>
                </a:r>
                <a:r>
                  <a:rPr lang="en-US" sz="1400" i="0" baseline="0" dirty="0"/>
                  <a:t>with </a:t>
                </a:r>
                <a:r>
                  <a:rPr lang="en-US" sz="1400" b="1" i="0" baseline="0" dirty="0"/>
                  <a:t>increasing error as blocksize in increased.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baseline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baseline="0" dirty="0"/>
                  <a:t>This out performance is</a:t>
                </a:r>
                <a:r>
                  <a:rPr lang="en-US" sz="1400" b="1" i="0" baseline="0" dirty="0"/>
                  <a:t> true </a:t>
                </a:r>
                <a:r>
                  <a:rPr lang="en-US" sz="1400" i="0" baseline="0" dirty="0"/>
                  <a:t>for all </a:t>
                </a:r>
                <a:r>
                  <a:rPr lang="en-US" sz="1400" b="1" i="0" baseline="0" dirty="0"/>
                  <a:t>three of the noise distribution </a:t>
                </a:r>
                <a:r>
                  <a:rPr lang="en-US" sz="1400" i="0" baseline="0" dirty="0"/>
                  <a:t>types considered: </a:t>
                </a:r>
                <a:r>
                  <a:rPr lang="en-US" sz="1400" b="1" i="0" baseline="0" dirty="0"/>
                  <a:t>lognormal, uniform, and </a:t>
                </a:r>
                <a:r>
                  <a:rPr lang="en-US" sz="1400" b="1" i="0" baseline="0" dirty="0" err="1"/>
                  <a:t>weibull</a:t>
                </a:r>
                <a:r>
                  <a:rPr lang="en-US" sz="1400" b="1" i="0" baseline="0" dirty="0"/>
                  <a:t>. </a:t>
                </a: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b="1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i="0" dirty="0"/>
              </a:p>
              <a:p>
                <a:endParaRPr lang="en-US" i="0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11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D50F-211A-4BEE-C56D-7D45CDBA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6FE62-F92B-5419-9031-97E86EE24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53BC3-8E39-5BFC-2156-BF885A764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start with an overview of a problem from a practical perspective, then build into a proposed algorithm and results .</a:t>
            </a:r>
          </a:p>
          <a:p>
            <a:endParaRPr lang="en-US" dirty="0"/>
          </a:p>
          <a:p>
            <a:r>
              <a:rPr lang="en-US" dirty="0"/>
              <a:t>I think I have 5 slides of content, so I’ll try to keep things moving so we can all travel home safely and enjoy our afternoon and the cool weather. </a:t>
            </a:r>
          </a:p>
        </p:txBody>
      </p:sp>
    </p:spTree>
    <p:extLst>
      <p:ext uri="{BB962C8B-B14F-4D97-AF65-F5344CB8AC3E}">
        <p14:creationId xmlns:p14="http://schemas.microsoft.com/office/powerpoint/2010/main" val="378890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</a:t>
                </a:r>
                <a:r>
                  <a:rPr lang="en-US" b="1" dirty="0"/>
                  <a:t>begin our</a:t>
                </a:r>
                <a:r>
                  <a:rPr lang="en-US" dirty="0"/>
                  <a:t> discussion concerning </a:t>
                </a:r>
                <a:r>
                  <a:rPr lang="en-US" b="1" dirty="0"/>
                  <a:t>extrapolating learned representations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To </a:t>
                </a:r>
                <a:r>
                  <a:rPr lang="en-US" b="1" dirty="0"/>
                  <a:t>motivate our proposal</a:t>
                </a:r>
                <a:r>
                  <a:rPr lang="en-US" dirty="0"/>
                  <a:t>, we consider characterizing the distribution of </a:t>
                </a:r>
                <a:r>
                  <a:rPr lang="en-US" b="1" dirty="0"/>
                  <a:t>abnormal pathologies in medical imaging. </a:t>
                </a:r>
              </a:p>
              <a:p>
                <a:endParaRPr lang="en-US" b="1" dirty="0"/>
              </a:p>
              <a:p>
                <a:r>
                  <a:rPr lang="en-US" b="0" dirty="0"/>
                  <a:t>In the </a:t>
                </a:r>
                <a:r>
                  <a:rPr lang="en-US" b="1" dirty="0"/>
                  <a:t>example </a:t>
                </a:r>
                <a:r>
                  <a:rPr lang="en-US" b="0" dirty="0"/>
                  <a:t>pictured here, we have </a:t>
                </a:r>
                <a:r>
                  <a:rPr lang="en-US" b="1" dirty="0"/>
                  <a:t>prostate tissue samples</a:t>
                </a:r>
                <a:r>
                  <a:rPr lang="en-US" b="0" dirty="0"/>
                  <a:t>, which </a:t>
                </a:r>
                <a:r>
                  <a:rPr lang="en-US" b="1" dirty="0"/>
                  <a:t>pathologists</a:t>
                </a:r>
                <a:r>
                  <a:rPr lang="en-US" b="0" dirty="0"/>
                  <a:t> use to </a:t>
                </a:r>
                <a:r>
                  <a:rPr lang="en-US" b="1" dirty="0"/>
                  <a:t>diagnose cancer severity. </a:t>
                </a:r>
              </a:p>
              <a:p>
                <a:endParaRPr lang="en-US" b="0" dirty="0"/>
              </a:p>
              <a:p>
                <a:r>
                  <a:rPr lang="en-US" b="0" dirty="0"/>
                  <a:t>The severity is </a:t>
                </a:r>
                <a:r>
                  <a:rPr lang="en-US" b="1" dirty="0"/>
                  <a:t>quantified</a:t>
                </a:r>
                <a:r>
                  <a:rPr lang="en-US" b="0" dirty="0"/>
                  <a:t> </a:t>
                </a:r>
                <a:r>
                  <a:rPr lang="en-US" b="1" dirty="0"/>
                  <a:t>by a metric </a:t>
                </a:r>
                <a:r>
                  <a:rPr lang="en-US" b="0" dirty="0"/>
                  <a:t>called a </a:t>
                </a:r>
                <a:r>
                  <a:rPr lang="en-US" b="1" dirty="0" err="1"/>
                  <a:t>gleason</a:t>
                </a:r>
                <a:r>
                  <a:rPr lang="en-US" b="1" dirty="0"/>
                  <a:t> score. </a:t>
                </a:r>
              </a:p>
              <a:p>
                <a:endParaRPr lang="en-US" dirty="0"/>
              </a:p>
              <a:p>
                <a:r>
                  <a:rPr lang="en-US" dirty="0"/>
                  <a:t>Pathologists often have some examples of </a:t>
                </a:r>
                <a:r>
                  <a:rPr lang="en-US" b="1" dirty="0"/>
                  <a:t>normal medical images </a:t>
                </a:r>
                <a:r>
                  <a:rPr lang="en-US" dirty="0"/>
                  <a:t>with </a:t>
                </a:r>
                <a:r>
                  <a:rPr lang="en-US" b="1" dirty="0"/>
                  <a:t>decreasing numbers </a:t>
                </a:r>
                <a:r>
                  <a:rPr lang="en-US" dirty="0"/>
                  <a:t>of diseased cases as a </a:t>
                </a:r>
                <a:r>
                  <a:rPr lang="en-US" b="1" dirty="0"/>
                  <a:t>function of severity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 we define disease severity with the label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zai</a:t>
                </a:r>
                <a:r>
                  <a:rPr lang="en-US" dirty="0"/>
                  <a:t>) for image data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1" dirty="0"/>
              </a:p>
              <a:p>
                <a:r>
                  <a:rPr lang="en-US" dirty="0"/>
                  <a:t>We note that </a:t>
                </a:r>
                <a:r>
                  <a:rPr lang="en-US" b="1" dirty="0"/>
                  <a:t>disease severity</a:t>
                </a:r>
                <a:r>
                  <a:rPr lang="en-US" dirty="0"/>
                  <a:t>, in this case is </a:t>
                </a:r>
                <a:r>
                  <a:rPr lang="en-US" b="1" dirty="0"/>
                  <a:t>quantified categorically </a:t>
                </a:r>
                <a:r>
                  <a:rPr lang="en-US" dirty="0"/>
                  <a:t>with integers between 1-5, and the </a:t>
                </a:r>
                <a:r>
                  <a:rPr lang="en-US" b="1" dirty="0"/>
                  <a:t>image data exist in completely different domains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</a:t>
                </a:r>
                <a:r>
                  <a:rPr lang="en-US" b="1" dirty="0"/>
                  <a:t>begin our</a:t>
                </a:r>
                <a:r>
                  <a:rPr lang="en-US" dirty="0"/>
                  <a:t> discussion concerning </a:t>
                </a:r>
                <a:r>
                  <a:rPr lang="en-US" b="1" dirty="0"/>
                  <a:t>extrapolating learned representations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To </a:t>
                </a:r>
                <a:r>
                  <a:rPr lang="en-US" b="1" dirty="0"/>
                  <a:t>motivate our proposal</a:t>
                </a:r>
                <a:r>
                  <a:rPr lang="en-US" dirty="0"/>
                  <a:t>, we consider characterizing the distribution of </a:t>
                </a:r>
                <a:r>
                  <a:rPr lang="en-US" b="1" dirty="0"/>
                  <a:t>abnormal pathologies in medical imaging. </a:t>
                </a:r>
              </a:p>
              <a:p>
                <a:endParaRPr lang="en-US" b="1" dirty="0"/>
              </a:p>
              <a:p>
                <a:r>
                  <a:rPr lang="en-US" b="0" dirty="0"/>
                  <a:t>In the </a:t>
                </a:r>
                <a:r>
                  <a:rPr lang="en-US" b="1" dirty="0"/>
                  <a:t>example </a:t>
                </a:r>
                <a:r>
                  <a:rPr lang="en-US" b="0" dirty="0"/>
                  <a:t>pictured here, we have </a:t>
                </a:r>
                <a:r>
                  <a:rPr lang="en-US" b="1" dirty="0"/>
                  <a:t>prostate tissue samples</a:t>
                </a:r>
                <a:r>
                  <a:rPr lang="en-US" b="0" dirty="0"/>
                  <a:t>, which </a:t>
                </a:r>
                <a:r>
                  <a:rPr lang="en-US" b="1" dirty="0"/>
                  <a:t>pathologists</a:t>
                </a:r>
                <a:r>
                  <a:rPr lang="en-US" b="0" dirty="0"/>
                  <a:t> use to </a:t>
                </a:r>
                <a:r>
                  <a:rPr lang="en-US" b="1" dirty="0"/>
                  <a:t>diagnose cancer severity. </a:t>
                </a:r>
              </a:p>
              <a:p>
                <a:endParaRPr lang="en-US" b="0" dirty="0"/>
              </a:p>
              <a:p>
                <a:r>
                  <a:rPr lang="en-US" b="0" dirty="0"/>
                  <a:t>The severity is </a:t>
                </a:r>
                <a:r>
                  <a:rPr lang="en-US" b="1" dirty="0"/>
                  <a:t>quantified</a:t>
                </a:r>
                <a:r>
                  <a:rPr lang="en-US" b="0" dirty="0"/>
                  <a:t> </a:t>
                </a:r>
                <a:r>
                  <a:rPr lang="en-US" b="1" dirty="0"/>
                  <a:t>by a metric </a:t>
                </a:r>
                <a:r>
                  <a:rPr lang="en-US" b="0" dirty="0"/>
                  <a:t>called a </a:t>
                </a:r>
                <a:r>
                  <a:rPr lang="en-US" b="1" dirty="0" err="1"/>
                  <a:t>gleason</a:t>
                </a:r>
                <a:r>
                  <a:rPr lang="en-US" b="1" dirty="0"/>
                  <a:t> score. </a:t>
                </a:r>
              </a:p>
              <a:p>
                <a:endParaRPr lang="en-US" dirty="0"/>
              </a:p>
              <a:p>
                <a:r>
                  <a:rPr lang="en-US" dirty="0"/>
                  <a:t>Pathologists often have some examples of </a:t>
                </a:r>
                <a:r>
                  <a:rPr lang="en-US" b="1" dirty="0"/>
                  <a:t>normal medical images </a:t>
                </a:r>
                <a:r>
                  <a:rPr lang="en-US" dirty="0"/>
                  <a:t>with </a:t>
                </a:r>
                <a:r>
                  <a:rPr lang="en-US" b="1" dirty="0"/>
                  <a:t>decreasing numbers </a:t>
                </a:r>
                <a:r>
                  <a:rPr lang="en-US" dirty="0"/>
                  <a:t>of diseased cases as a </a:t>
                </a:r>
                <a:r>
                  <a:rPr lang="en-US" b="1" dirty="0"/>
                  <a:t>function of severity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Here we define disease severity with the label </a:t>
                </a:r>
                <a:r>
                  <a:rPr lang="en-US" sz="1600" b="1" i="0">
                    <a:latin typeface="Cambria Math" panose="02040503050406030204" pitchFamily="18" charset="0"/>
                  </a:rPr>
                  <a:t>𝝃</a:t>
                </a:r>
                <a:r>
                  <a:rPr lang="en-US" dirty="0"/>
                  <a:t> (</a:t>
                </a:r>
                <a:r>
                  <a:rPr lang="en-US" dirty="0" err="1"/>
                  <a:t>zai</a:t>
                </a:r>
                <a:r>
                  <a:rPr lang="en-US" dirty="0"/>
                  <a:t>) for image data </a:t>
                </a:r>
                <a:r>
                  <a:rPr lang="en-US" sz="1600" b="1" i="0">
                    <a:latin typeface="Cambria Math" panose="02040503050406030204" pitchFamily="18" charset="0"/>
                  </a:rPr>
                  <a:t>𝑿</a:t>
                </a:r>
                <a:r>
                  <a:rPr lang="en-US" b="1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note that </a:t>
                </a:r>
                <a:r>
                  <a:rPr lang="en-US" b="1" dirty="0"/>
                  <a:t>disease severity</a:t>
                </a:r>
                <a:r>
                  <a:rPr lang="en-US" dirty="0"/>
                  <a:t>, in this case is </a:t>
                </a:r>
                <a:r>
                  <a:rPr lang="en-US" b="1" dirty="0"/>
                  <a:t>quantified categorically </a:t>
                </a:r>
                <a:r>
                  <a:rPr lang="en-US" dirty="0"/>
                  <a:t>with integers between 1-5, and the </a:t>
                </a:r>
                <a:r>
                  <a:rPr lang="en-US" b="1" dirty="0"/>
                  <a:t>image data exist in completely different domains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propose it would be of </a:t>
                </a:r>
                <a:r>
                  <a:rPr lang="en-US" b="1" dirty="0"/>
                  <a:t>immense utility </a:t>
                </a:r>
                <a:r>
                  <a:rPr lang="en-US" dirty="0"/>
                  <a:t>– for example to complete pathologist </a:t>
                </a:r>
                <a:r>
                  <a:rPr lang="en-US" b="1" dirty="0"/>
                  <a:t>training</a:t>
                </a:r>
                <a:r>
                  <a:rPr lang="en-US" dirty="0"/>
                  <a:t> or treatment </a:t>
                </a:r>
                <a:r>
                  <a:rPr lang="en-US" b="1" dirty="0"/>
                  <a:t>planning</a:t>
                </a:r>
                <a:r>
                  <a:rPr lang="en-US" dirty="0"/>
                  <a:t> - to </a:t>
                </a:r>
                <a:r>
                  <a:rPr lang="en-US" b="1" i="1" dirty="0"/>
                  <a:t>extrapolate </a:t>
                </a:r>
                <a:r>
                  <a:rPr lang="en-US" dirty="0"/>
                  <a:t>to </a:t>
                </a:r>
                <a:r>
                  <a:rPr lang="en-US" b="1" dirty="0"/>
                  <a:t>rare</a:t>
                </a:r>
                <a:r>
                  <a:rPr lang="en-US" dirty="0"/>
                  <a:t> and potentially uns</a:t>
                </a:r>
                <a:r>
                  <a:rPr lang="en-US" b="1" dirty="0"/>
                  <a:t>een images </a:t>
                </a:r>
                <a:r>
                  <a:rPr lang="en-US" dirty="0"/>
                  <a:t>based upon </a:t>
                </a:r>
                <a:r>
                  <a:rPr lang="en-US" b="1" dirty="0"/>
                  <a:t>disease severity</a:t>
                </a:r>
                <a:r>
                  <a:rPr lang="en-US" dirty="0"/>
                  <a:t>.</a:t>
                </a:r>
                <a:endParaRPr lang="en-US" b="1" i="1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3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CF5D-7278-8E67-350F-5D727BF0B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E810D-8712-6015-0395-23CECC5AC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571AF3C-7237-2D4C-7CB9-6F98BE241E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propose it would be of </a:t>
                </a:r>
                <a:r>
                  <a:rPr lang="en-US" b="1" dirty="0"/>
                  <a:t>immense utility </a:t>
                </a:r>
                <a:r>
                  <a:rPr lang="en-US" dirty="0"/>
                  <a:t>– for example to complete pathologist </a:t>
                </a:r>
                <a:r>
                  <a:rPr lang="en-US" b="1" dirty="0"/>
                  <a:t>training</a:t>
                </a:r>
                <a:r>
                  <a:rPr lang="en-US" dirty="0"/>
                  <a:t> or treatment </a:t>
                </a:r>
                <a:r>
                  <a:rPr lang="en-US" b="1" dirty="0"/>
                  <a:t>planning</a:t>
                </a:r>
                <a:r>
                  <a:rPr lang="en-US" dirty="0"/>
                  <a:t> - to </a:t>
                </a:r>
                <a:r>
                  <a:rPr lang="en-US" b="1" i="1" dirty="0"/>
                  <a:t>extrapolate </a:t>
                </a:r>
                <a:r>
                  <a:rPr lang="en-US" dirty="0"/>
                  <a:t>to </a:t>
                </a:r>
                <a:r>
                  <a:rPr lang="en-US" b="1" dirty="0"/>
                  <a:t>rare</a:t>
                </a:r>
                <a:r>
                  <a:rPr lang="en-US" dirty="0"/>
                  <a:t> and potentially uns</a:t>
                </a:r>
                <a:r>
                  <a:rPr lang="en-US" b="1" dirty="0"/>
                  <a:t>een images </a:t>
                </a:r>
                <a:r>
                  <a:rPr lang="en-US" dirty="0"/>
                  <a:t>based upon </a:t>
                </a:r>
                <a:r>
                  <a:rPr lang="en-US" b="1" dirty="0"/>
                  <a:t>disease severity</a:t>
                </a:r>
                <a:r>
                  <a:rPr lang="en-US" dirty="0"/>
                  <a:t>.</a:t>
                </a:r>
                <a:endParaRPr lang="en-US" b="1" i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How </a:t>
                </a:r>
                <a:r>
                  <a:rPr lang="en-US" dirty="0"/>
                  <a:t>can we achieve this </a:t>
                </a:r>
                <a:r>
                  <a:rPr lang="en-US" b="1" dirty="0"/>
                  <a:t>extrapolation? </a:t>
                </a:r>
                <a:r>
                  <a:rPr lang="en-US" dirty="0"/>
                  <a:t>We</a:t>
                </a:r>
                <a:r>
                  <a:rPr lang="en-US" baseline="0" dirty="0"/>
                  <a:t> do this b</a:t>
                </a:r>
                <a:r>
                  <a:rPr lang="en-US" dirty="0"/>
                  <a:t>y introducing the </a:t>
                </a:r>
                <a:r>
                  <a:rPr lang="en-US" b="1" dirty="0"/>
                  <a:t>abstract </a:t>
                </a:r>
                <a:r>
                  <a:rPr lang="en-US" dirty="0"/>
                  <a:t>concept of the phi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stable operator.</a:t>
                </a:r>
              </a:p>
              <a:p>
                <a:endParaRPr lang="en-US" b="1" dirty="0"/>
              </a:p>
              <a:p>
                <a:r>
                  <a:rPr lang="en-US" b="1" dirty="0"/>
                  <a:t>Really in the example of these cancer images we have a ”max in disguise” and the Phi operator allows us to access this disguised max. </a:t>
                </a:r>
              </a:p>
              <a:p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 the phi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stable </a:t>
                </a:r>
                <a:r>
                  <a:rPr lang="en-US" dirty="0"/>
                  <a:t>operator is</a:t>
                </a:r>
                <a:r>
                  <a:rPr lang="en-US" baseline="0" dirty="0"/>
                  <a:t> a</a:t>
                </a:r>
                <a:r>
                  <a:rPr lang="en-US" dirty="0"/>
                  <a:t> </a:t>
                </a:r>
                <a:r>
                  <a:rPr lang="en-US" b="1" dirty="0"/>
                  <a:t>max</a:t>
                </a:r>
                <a:r>
                  <a:rPr lang="en-US" dirty="0"/>
                  <a:t> taken over the</a:t>
                </a:r>
                <a:r>
                  <a:rPr lang="en-US" b="1" dirty="0"/>
                  <a:t> label </a:t>
                </a:r>
                <a:r>
                  <a:rPr lang="en-US" dirty="0"/>
                  <a:t>or context of the </a:t>
                </a:r>
                <a:r>
                  <a:rPr lang="en-US" b="1" dirty="0"/>
                  <a:t>image data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Specifically,</a:t>
                </a:r>
                <a:r>
                  <a:rPr lang="en-US" baseline="0" dirty="0"/>
                  <a:t> we would like to ensure that </a:t>
                </a:r>
                <a:r>
                  <a:rPr lang="en-US" dirty="0"/>
                  <a:t>there is a </a:t>
                </a:r>
                <a:r>
                  <a:rPr lang="en-US" b="1" dirty="0"/>
                  <a:t>consistency</a:t>
                </a:r>
                <a:r>
                  <a:rPr lang="en-US" dirty="0"/>
                  <a:t> between an </a:t>
                </a:r>
                <a:r>
                  <a:rPr lang="en-US" b="1" dirty="0"/>
                  <a:t>encoding of the </a:t>
                </a:r>
                <a:r>
                  <a:rPr lang="en-US" dirty="0"/>
                  <a:t>phi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stable </a:t>
                </a:r>
                <a:r>
                  <a:rPr lang="en-US" dirty="0"/>
                  <a:t>operator applied to </a:t>
                </a:r>
                <a:r>
                  <a:rPr lang="en-US" b="1" dirty="0"/>
                  <a:t>image data </a:t>
                </a:r>
                <a:r>
                  <a:rPr lang="en-US" dirty="0"/>
                  <a:t>and the max of the </a:t>
                </a:r>
                <a:r>
                  <a:rPr lang="en-US" b="1" dirty="0"/>
                  <a:t>encoded values</a:t>
                </a:r>
                <a:r>
                  <a:rPr lang="en-US" dirty="0"/>
                  <a:t>, where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stable </a:t>
                </a:r>
                <a:r>
                  <a:rPr lang="en-US" dirty="0"/>
                  <a:t>operator applied to </a:t>
                </a:r>
                <a:r>
                  <a:rPr lang="en-US" b="1" dirty="0"/>
                  <a:t>image data understands </a:t>
                </a:r>
                <a:r>
                  <a:rPr lang="en-US" dirty="0"/>
                  <a:t>the</a:t>
                </a:r>
                <a:r>
                  <a:rPr lang="en-US" baseline="0" dirty="0"/>
                  <a:t> </a:t>
                </a:r>
                <a:r>
                  <a:rPr lang="en-US" b="1" dirty="0"/>
                  <a:t>context </a:t>
                </a:r>
                <a:r>
                  <a:rPr lang="en-US" dirty="0"/>
                  <a:t>–</a:t>
                </a:r>
                <a:r>
                  <a:rPr lang="en-US" baseline="0" dirty="0"/>
                  <a:t> such as </a:t>
                </a:r>
                <a:r>
                  <a:rPr lang="en-US" b="1" dirty="0"/>
                  <a:t>cancer severity</a:t>
                </a:r>
                <a:r>
                  <a:rPr lang="en-US" b="1" baseline="0" dirty="0"/>
                  <a:t> </a:t>
                </a:r>
                <a:r>
                  <a:rPr lang="en-US" baseline="0" dirty="0"/>
                  <a:t>- which is </a:t>
                </a:r>
                <a:r>
                  <a:rPr lang="en-US" dirty="0"/>
                  <a:t>not </a:t>
                </a:r>
                <a:r>
                  <a:rPr lang="en-US" b="1" dirty="0"/>
                  <a:t>inherent to the magnitude </a:t>
                </a:r>
                <a:r>
                  <a:rPr lang="en-US" dirty="0"/>
                  <a:t>of the actual observed image </a:t>
                </a:r>
                <a:r>
                  <a:rPr lang="en-US" b="1" dirty="0"/>
                  <a:t>pixel values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571AF3C-7237-2D4C-7CB9-6F98BE241E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How </a:t>
                </a:r>
                <a:r>
                  <a:rPr lang="en-US" dirty="0"/>
                  <a:t>can we achieve this </a:t>
                </a:r>
                <a:r>
                  <a:rPr lang="en-US" b="1" dirty="0"/>
                  <a:t>extrapolation? </a:t>
                </a:r>
                <a:r>
                  <a:rPr lang="en-US" dirty="0"/>
                  <a:t>We</a:t>
                </a:r>
                <a:r>
                  <a:rPr lang="en-US" baseline="0" dirty="0"/>
                  <a:t> do this b</a:t>
                </a:r>
                <a:r>
                  <a:rPr lang="en-US" dirty="0"/>
                  <a:t>y introducing the concept of the phi</a:t>
                </a:r>
                <a:r>
                  <a:rPr lang="en-US" b="1" i="0">
                    <a:latin typeface="Cambria Math" panose="02040503050406030204" pitchFamily="18" charset="0"/>
                  </a:rPr>
                  <a:t>−</a:t>
                </a:r>
                <a:r>
                  <a:rPr lang="en-US" b="1" dirty="0"/>
                  <a:t>stable operator.</a:t>
                </a:r>
              </a:p>
              <a:p>
                <a:endParaRPr lang="en-US" b="1" dirty="0"/>
              </a:p>
              <a:p>
                <a:r>
                  <a:rPr lang="en-US" b="1" dirty="0"/>
                  <a:t>Really in the example of these cancer images we have a ”max in disguise” and the Phi operator allows us to access this disguised max. </a:t>
                </a:r>
              </a:p>
              <a:p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 the phi</a:t>
                </a:r>
                <a:r>
                  <a:rPr lang="en-US" b="1" i="0">
                    <a:latin typeface="Cambria Math" panose="02040503050406030204" pitchFamily="18" charset="0"/>
                  </a:rPr>
                  <a:t>−</a:t>
                </a:r>
                <a:r>
                  <a:rPr lang="en-US" b="1" dirty="0"/>
                  <a:t>stable </a:t>
                </a:r>
                <a:r>
                  <a:rPr lang="en-US" dirty="0"/>
                  <a:t>operator is</a:t>
                </a:r>
                <a:r>
                  <a:rPr lang="en-US" baseline="0" dirty="0"/>
                  <a:t> a</a:t>
                </a:r>
                <a:r>
                  <a:rPr lang="en-US" dirty="0"/>
                  <a:t> </a:t>
                </a:r>
                <a:r>
                  <a:rPr lang="en-US" b="1" dirty="0"/>
                  <a:t>max</a:t>
                </a:r>
                <a:r>
                  <a:rPr lang="en-US" dirty="0"/>
                  <a:t> taken over the</a:t>
                </a:r>
                <a:r>
                  <a:rPr lang="en-US" b="1" dirty="0"/>
                  <a:t> label </a:t>
                </a:r>
                <a:r>
                  <a:rPr lang="en-US" dirty="0"/>
                  <a:t>or context of the </a:t>
                </a:r>
                <a:r>
                  <a:rPr lang="en-US" b="1" dirty="0"/>
                  <a:t>image data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Specifically,</a:t>
                </a:r>
                <a:r>
                  <a:rPr lang="en-US" baseline="0" dirty="0"/>
                  <a:t> we would like to ensure that </a:t>
                </a:r>
                <a:r>
                  <a:rPr lang="en-US" dirty="0"/>
                  <a:t>there is a </a:t>
                </a:r>
                <a:r>
                  <a:rPr lang="en-US" b="1" dirty="0"/>
                  <a:t>consistency</a:t>
                </a:r>
                <a:r>
                  <a:rPr lang="en-US" dirty="0"/>
                  <a:t> between an </a:t>
                </a:r>
                <a:r>
                  <a:rPr lang="en-US" b="1" dirty="0"/>
                  <a:t>encoding of the </a:t>
                </a:r>
                <a:r>
                  <a:rPr lang="en-US" dirty="0"/>
                  <a:t>phi</a:t>
                </a:r>
                <a:r>
                  <a:rPr lang="en-US" b="1" i="0">
                    <a:latin typeface="Cambria Math" panose="02040503050406030204" pitchFamily="18" charset="0"/>
                  </a:rPr>
                  <a:t>−</a:t>
                </a:r>
                <a:r>
                  <a:rPr lang="en-US" b="1" dirty="0"/>
                  <a:t>stable </a:t>
                </a:r>
                <a:r>
                  <a:rPr lang="en-US" dirty="0"/>
                  <a:t>operator applied to </a:t>
                </a:r>
                <a:r>
                  <a:rPr lang="en-US" b="1" dirty="0"/>
                  <a:t>image data </a:t>
                </a:r>
                <a:r>
                  <a:rPr lang="en-US" dirty="0"/>
                  <a:t>and the max of the </a:t>
                </a:r>
                <a:r>
                  <a:rPr lang="en-US" b="1" dirty="0"/>
                  <a:t>encoded values</a:t>
                </a:r>
                <a:r>
                  <a:rPr lang="en-US" dirty="0"/>
                  <a:t>, where the </a:t>
                </a:r>
                <a:r>
                  <a:rPr lang="en-US" b="1" i="0">
                    <a:latin typeface="Cambria Math" panose="02040503050406030204" pitchFamily="18" charset="0"/>
                  </a:rPr>
                  <a:t>𝝋−</a:t>
                </a:r>
                <a:r>
                  <a:rPr lang="en-US" b="1" dirty="0"/>
                  <a:t>stable </a:t>
                </a:r>
                <a:r>
                  <a:rPr lang="en-US" dirty="0"/>
                  <a:t>operator applied to </a:t>
                </a:r>
                <a:r>
                  <a:rPr lang="en-US" b="1" dirty="0"/>
                  <a:t>image data understands </a:t>
                </a:r>
                <a:r>
                  <a:rPr lang="en-US" dirty="0"/>
                  <a:t>the</a:t>
                </a:r>
                <a:r>
                  <a:rPr lang="en-US" baseline="0" dirty="0"/>
                  <a:t> </a:t>
                </a:r>
                <a:r>
                  <a:rPr lang="en-US" b="1" dirty="0"/>
                  <a:t>context </a:t>
                </a:r>
                <a:r>
                  <a:rPr lang="en-US" dirty="0"/>
                  <a:t>–</a:t>
                </a:r>
                <a:r>
                  <a:rPr lang="en-US" baseline="0" dirty="0"/>
                  <a:t> such as </a:t>
                </a:r>
                <a:r>
                  <a:rPr lang="en-US" b="1" dirty="0"/>
                  <a:t>cancer severity</a:t>
                </a:r>
                <a:r>
                  <a:rPr lang="en-US" b="1" baseline="0" dirty="0"/>
                  <a:t> </a:t>
                </a:r>
                <a:r>
                  <a:rPr lang="en-US" baseline="0" dirty="0"/>
                  <a:t>- which is </a:t>
                </a:r>
                <a:r>
                  <a:rPr lang="en-US" dirty="0"/>
                  <a:t>not </a:t>
                </a:r>
                <a:r>
                  <a:rPr lang="en-US" b="1" dirty="0"/>
                  <a:t>inherent to the magnitude </a:t>
                </a:r>
                <a:r>
                  <a:rPr lang="en-US" dirty="0"/>
                  <a:t>of the actual observed image </a:t>
                </a:r>
                <a:r>
                  <a:rPr lang="en-US" b="1" dirty="0"/>
                  <a:t>pixel values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24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how do we create a phi stable operator in</a:t>
            </a:r>
            <a:r>
              <a:rPr lang="en-US" b="1" dirty="0"/>
              <a:t> practice</a:t>
            </a:r>
            <a:r>
              <a:rPr lang="en-US" dirty="0"/>
              <a:t>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Overall, our goal is to ensure that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extrapolation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 the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latent domain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leads to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consistent extrapolation in observations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We will use the max over latent representation of the images as a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proxy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for the proposed phi-stable operator.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To do this we first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formulate an encoder and a decoder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using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approximating neural networks trained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on observed samples from the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bulk of the image distribution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Training is conducted by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forming subsets or blocks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of data and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enforcing consistency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between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extrapolated values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 both the max in the latent and true max observation domains, relative to a context of the image -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such as disease severity.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approach is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validated using hold-out 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with a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more extreme context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to assess the closeness of the predicted versus actual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extrapolated images.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6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21F06-50D2-253E-6F1C-B3A65D79B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7793D-7E01-BA64-CD82-F143659FF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B715AD2-161F-EC46-F01D-FE531B5B720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may now ask, how is the </a:t>
                </a:r>
                <a:r>
                  <a:rPr lang="en-US" b="1" dirty="0"/>
                  <a:t>extrapolation </a:t>
                </a:r>
                <a:r>
                  <a:rPr lang="en-US" dirty="0"/>
                  <a:t>completed in the latent domain?</a:t>
                </a:r>
              </a:p>
              <a:p>
                <a:endParaRPr lang="en-US" dirty="0"/>
              </a:p>
              <a:p>
                <a:r>
                  <a:rPr lang="en-US" dirty="0"/>
                  <a:t>To accomplish all of this we must</a:t>
                </a:r>
                <a:r>
                  <a:rPr lang="en-US" b="1" dirty="0"/>
                  <a:t> reference </a:t>
                </a:r>
                <a:r>
                  <a:rPr lang="en-US" dirty="0"/>
                  <a:t>the concept of </a:t>
                </a:r>
                <a:r>
                  <a:rPr lang="en-US" b="1" dirty="0"/>
                  <a:t>max-stability.</a:t>
                </a:r>
              </a:p>
              <a:p>
                <a:endParaRPr lang="en-US" dirty="0"/>
              </a:p>
              <a:p>
                <a:r>
                  <a:rPr lang="en-US" dirty="0"/>
                  <a:t>We begin by recording the </a:t>
                </a:r>
                <a:r>
                  <a:rPr lang="en-US" b="1" dirty="0"/>
                  <a:t>true max image</a:t>
                </a:r>
                <a:r>
                  <a:rPr lang="en-US" b="1" baseline="0" dirty="0"/>
                  <a:t> </a:t>
                </a:r>
                <a:r>
                  <a:rPr lang="en-US" dirty="0"/>
                  <a:t>observations relative to a </a:t>
                </a:r>
                <a:r>
                  <a:rPr lang="en-US" b="1" dirty="0"/>
                  <a:t>context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 </a:t>
                </a:r>
                <a:r>
                  <a:rPr lang="en-US" b="1" dirty="0"/>
                  <a:t>enforce </a:t>
                </a:r>
                <a:r>
                  <a:rPr lang="en-US" dirty="0"/>
                  <a:t>phi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stability</a:t>
                </a:r>
                <a:r>
                  <a:rPr lang="en-US" dirty="0"/>
                  <a:t>, the </a:t>
                </a:r>
                <a:r>
                  <a:rPr lang="en-US" b="1" dirty="0"/>
                  <a:t>difference between max image decoded</a:t>
                </a:r>
                <a:r>
                  <a:rPr lang="en-US" b="1" baseline="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𝒇</m:t>
                        </m:r>
                      </m:e>
                      <m:sub>
                        <m:r>
                          <a:rPr kumimoji="0" lang="en-US" sz="1400" b="1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𝛀</m:t>
                        </m:r>
                      </m:sub>
                    </m:sSub>
                  </m:oMath>
                </a14:m>
                <a:r>
                  <a:rPr lang="en-US" b="1" baseline="0" dirty="0"/>
                  <a:t> </a:t>
                </a:r>
                <a:r>
                  <a:rPr lang="en-US" dirty="0"/>
                  <a:t>and the corresponding batch’s true </a:t>
                </a:r>
                <a:r>
                  <a:rPr lang="en-US" b="1" dirty="0"/>
                  <a:t>max image </a:t>
                </a:r>
                <a:r>
                  <a:rPr lang="en-US" dirty="0"/>
                  <a:t>is minimized using a distance function.</a:t>
                </a:r>
              </a:p>
              <a:p>
                <a:endParaRPr lang="en-US" dirty="0"/>
              </a:p>
              <a:p>
                <a:r>
                  <a:rPr lang="en-US" dirty="0"/>
                  <a:t>The distribution of the </a:t>
                </a:r>
                <a:r>
                  <a:rPr lang="en-US" b="1" dirty="0"/>
                  <a:t>latent variables</a:t>
                </a:r>
                <a:r>
                  <a:rPr lang="en-US" dirty="0"/>
                  <a:t>, is ensured to be from</a:t>
                </a:r>
                <a:r>
                  <a:rPr lang="en-US" baseline="0" dirty="0"/>
                  <a:t> an </a:t>
                </a:r>
                <a:r>
                  <a:rPr lang="en-US" b="1" baseline="0" dirty="0"/>
                  <a:t>MEV </a:t>
                </a:r>
                <a:r>
                  <a:rPr lang="en-US" baseline="0" dirty="0"/>
                  <a:t>during the training process 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by using the </a:t>
                </a:r>
                <a:r>
                  <a:rPr lang="en-US" b="1" dirty="0"/>
                  <a:t>De Haan’s </a:t>
                </a:r>
                <a:r>
                  <a:rPr kumimoji="0" lang="en-US" sz="14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decomposition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. </a:t>
                </a:r>
              </a:p>
              <a:p>
                <a:endParaRPr kumimoji="0" 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  <a:p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Here the </a:t>
                </a:r>
                <a:r>
                  <a:rPr kumimoji="0" lang="en-US" sz="14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output of the approximating</a:t>
                </a: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encoder neural networks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𝑲</m:t>
                        </m:r>
                      </m:e>
                      <m:sub>
                        <m:r>
                          <a:rPr kumimoji="0" lang="en-US" sz="1400" b="1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𝚯</m:t>
                        </m:r>
                      </m:sub>
                    </m:sSub>
                  </m:oMath>
                </a14:m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are taken as the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lang="en-US" b="1" dirty="0"/>
                  <a:t>spectral components</a:t>
                </a:r>
                <a:r>
                  <a:rPr lang="en-US" dirty="0"/>
                  <a:t>, which</a:t>
                </a:r>
                <a:r>
                  <a:rPr lang="en-US" baseline="0" dirty="0"/>
                  <a:t> are then </a:t>
                </a:r>
                <a:r>
                  <a:rPr lang="en-US" b="1" baseline="0" dirty="0"/>
                  <a:t>scaled by</a:t>
                </a:r>
                <a:r>
                  <a:rPr lang="en-US" b="1" dirty="0"/>
                  <a:t> the radial components</a:t>
                </a:r>
                <a:r>
                  <a:rPr lang="en-US" dirty="0"/>
                  <a:t>, sampled from</a:t>
                </a:r>
                <a:r>
                  <a:rPr lang="en-US" baseline="0" dirty="0"/>
                  <a:t> a </a:t>
                </a:r>
                <a:r>
                  <a:rPr lang="en-US" b="1" baseline="0" dirty="0"/>
                  <a:t>unit rate Poisson point process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</a:t>
                </a:r>
                <a:r>
                  <a:rPr lang="en-US" baseline="0" dirty="0"/>
                  <a:t> summary we have formulated an </a:t>
                </a:r>
                <a:r>
                  <a:rPr lang="en-US" b="1" dirty="0"/>
                  <a:t>expectation-based minimization problem </a:t>
                </a:r>
                <a:r>
                  <a:rPr lang="en-US" dirty="0"/>
                  <a:t>to optimize the </a:t>
                </a:r>
                <a:r>
                  <a:rPr lang="en-US" b="1" dirty="0"/>
                  <a:t>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𝑲</m:t>
                        </m:r>
                      </m:e>
                      <m:sub>
                        <m:r>
                          <a:rPr kumimoji="0" lang="en-US" sz="1400" b="1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𝚯</m:t>
                        </m:r>
                      </m:sub>
                    </m:sSub>
                  </m:oMath>
                </a14:m>
                <a:r>
                  <a:rPr lang="en-US" b="1" dirty="0"/>
                  <a:t> and decoder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𝒇</m:t>
                        </m:r>
                      </m:e>
                      <m:sub>
                        <m:r>
                          <a:rPr kumimoji="0" lang="en-US" sz="1400" b="1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𝛀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:r>
                  <a:rPr lang="en-US" b="0" dirty="0"/>
                  <a:t>ensuring</a:t>
                </a:r>
                <a:r>
                  <a:rPr lang="en-US" baseline="0" dirty="0"/>
                  <a:t> the </a:t>
                </a:r>
                <a:r>
                  <a:rPr lang="en-US" b="1" baseline="0" dirty="0"/>
                  <a:t>MEV characterization in the latent domain</a:t>
                </a:r>
                <a:r>
                  <a:rPr lang="en-US" baseline="0" dirty="0"/>
                  <a:t>. </a:t>
                </a:r>
              </a:p>
              <a:p>
                <a:endParaRPr lang="en-US" baseline="0" dirty="0"/>
              </a:p>
              <a:p>
                <a:endParaRPr lang="en-US" dirty="0"/>
              </a:p>
              <a:p>
                <a:r>
                  <a:rPr lang="en-US" b="1" u="sng" dirty="0"/>
                  <a:t>A decoder function </a:t>
                </a:r>
                <a14:m>
                  <m:oMath xmlns:m="http://schemas.openxmlformats.org/officeDocument/2006/math">
                    <m:r>
                      <a:rPr kumimoji="0" lang="en-US" sz="1400" b="1" i="1" u="sng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𝒇</m:t>
                    </m:r>
                  </m:oMath>
                </a14:m>
                <a:r>
                  <a:rPr lang="en-US" b="1" u="sng" dirty="0"/>
                  <a:t> maps latent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u="sng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u="sng" dirty="0"/>
                  <a:t> to decoded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u="sng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u="sng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u="sng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u="sng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b="1" u="sng" dirty="0"/>
                  <a:t> </a:t>
                </a:r>
              </a:p>
              <a:p>
                <a:endParaRPr lang="en-US" b="1" u="sng" dirty="0"/>
              </a:p>
              <a:p>
                <a:r>
                  <a:rPr lang="en-US" b="1" u="sng" dirty="0"/>
                  <a:t>The max-stable latent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u="sng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400" b="1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u="sng" dirty="0"/>
                  <a:t> is defined as the component-wise 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sng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sng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𝒛</m:t>
                        </m:r>
                      </m:e>
                      <m:sub>
                        <m:r>
                          <a:rPr kumimoji="0" lang="en-US" sz="1400" b="1" i="1" u="sng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𝒊</m:t>
                        </m:r>
                      </m:sub>
                    </m:sSub>
                    <m:r>
                      <a:rPr kumimoji="0" lang="en-US" sz="1400" b="1" i="0" u="sng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</m:oMath>
                </a14:m>
                <a:endParaRPr lang="en-US" b="1" u="sng" dirty="0"/>
              </a:p>
              <a:p>
                <a:endParaRPr lang="en-US" baseline="0" dirty="0"/>
              </a:p>
              <a:p>
                <a:endParaRPr lang="en-US" baseline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B715AD2-161F-EC46-F01D-FE531B5B720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may now ask, how is the </a:t>
                </a:r>
                <a:r>
                  <a:rPr lang="en-US" b="1" dirty="0"/>
                  <a:t>extrapolation </a:t>
                </a:r>
                <a:r>
                  <a:rPr lang="en-US" dirty="0"/>
                  <a:t>completed in the latent domain?</a:t>
                </a:r>
              </a:p>
              <a:p>
                <a:endParaRPr lang="en-US" dirty="0"/>
              </a:p>
              <a:p>
                <a:r>
                  <a:rPr lang="en-US" dirty="0"/>
                  <a:t>To accomplish all of this we must</a:t>
                </a:r>
                <a:r>
                  <a:rPr lang="en-US" b="1" dirty="0"/>
                  <a:t> reference </a:t>
                </a:r>
                <a:r>
                  <a:rPr lang="en-US" dirty="0"/>
                  <a:t>the concept of </a:t>
                </a:r>
                <a:r>
                  <a:rPr lang="en-US" b="1" dirty="0"/>
                  <a:t>max-stability.</a:t>
                </a:r>
              </a:p>
              <a:p>
                <a:endParaRPr lang="en-US" dirty="0"/>
              </a:p>
              <a:p>
                <a:r>
                  <a:rPr lang="en-US" dirty="0"/>
                  <a:t>We begin by recording the </a:t>
                </a:r>
                <a:r>
                  <a:rPr lang="en-US" b="1" dirty="0"/>
                  <a:t>true max image</a:t>
                </a:r>
                <a:r>
                  <a:rPr lang="en-US" b="1" baseline="0" dirty="0"/>
                  <a:t> </a:t>
                </a:r>
                <a:r>
                  <a:rPr lang="en-US" dirty="0"/>
                  <a:t>observations relative to a </a:t>
                </a:r>
                <a:r>
                  <a:rPr lang="en-US" b="1" dirty="0"/>
                  <a:t>context</a:t>
                </a:r>
                <a:r>
                  <a:rPr lang="en-US" dirty="0"/>
                  <a:t>, </a:t>
                </a:r>
                <a:r>
                  <a:rPr lang="en-US" b="1" i="0">
                    <a:latin typeface="Cambria Math" panose="02040503050406030204" pitchFamily="18" charset="0"/>
                  </a:rPr>
                  <a:t>𝝃</a:t>
                </a:r>
                <a:r>
                  <a:rPr lang="en-US" b="0" i="0">
                    <a:latin typeface="Cambria Math" panose="02040503050406030204" pitchFamily="18" charset="0"/>
                  </a:rPr>
                  <a:t>.</a:t>
                </a:r>
                <a:endParaRPr lang="en-US" dirty="0"/>
              </a:p>
              <a:p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 </a:t>
                </a:r>
                <a:r>
                  <a:rPr lang="en-US" b="1" dirty="0"/>
                  <a:t>enforce </a:t>
                </a:r>
                <a:r>
                  <a:rPr lang="en-US" dirty="0"/>
                  <a:t>phi</a:t>
                </a:r>
                <a:r>
                  <a:rPr lang="en-US" b="1" i="0">
                    <a:latin typeface="Cambria Math" panose="02040503050406030204" pitchFamily="18" charset="0"/>
                  </a:rPr>
                  <a:t>−</a:t>
                </a:r>
                <a:r>
                  <a:rPr lang="en-US" b="1" dirty="0"/>
                  <a:t>stability</a:t>
                </a:r>
                <a:r>
                  <a:rPr lang="en-US" dirty="0"/>
                  <a:t>, the </a:t>
                </a:r>
                <a:r>
                  <a:rPr lang="en-US" b="1" dirty="0"/>
                  <a:t>difference between max image decoded</a:t>
                </a:r>
                <a:r>
                  <a:rPr lang="en-US" b="1" baseline="0" dirty="0"/>
                  <a:t> by </a:t>
                </a:r>
                <a:r>
                  <a:rPr kumimoji="0" lang="en-US" sz="1400" b="1" i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Arial"/>
                  </a:rPr>
                  <a:t>𝒇_𝛀</a:t>
                </a:r>
                <a:r>
                  <a:rPr lang="en-US" b="1" baseline="0" dirty="0"/>
                  <a:t> </a:t>
                </a:r>
                <a:r>
                  <a:rPr lang="en-US" dirty="0"/>
                  <a:t>and the corresponding batch’s true </a:t>
                </a:r>
                <a:r>
                  <a:rPr lang="en-US" b="1" dirty="0"/>
                  <a:t>max image </a:t>
                </a:r>
                <a:r>
                  <a:rPr lang="en-US" dirty="0"/>
                  <a:t>is minimized using a distance function.</a:t>
                </a:r>
              </a:p>
              <a:p>
                <a:endParaRPr lang="en-US" dirty="0"/>
              </a:p>
              <a:p>
                <a:r>
                  <a:rPr lang="en-US" dirty="0"/>
                  <a:t>The distribution of the </a:t>
                </a:r>
                <a:r>
                  <a:rPr lang="en-US" b="1" dirty="0"/>
                  <a:t>latent variables</a:t>
                </a:r>
                <a:r>
                  <a:rPr lang="en-US" dirty="0"/>
                  <a:t>, is ensured to be from</a:t>
                </a:r>
                <a:r>
                  <a:rPr lang="en-US" baseline="0" dirty="0"/>
                  <a:t> an </a:t>
                </a:r>
                <a:r>
                  <a:rPr lang="en-US" b="1" baseline="0" dirty="0"/>
                  <a:t>MEV </a:t>
                </a:r>
                <a:r>
                  <a:rPr lang="en-US" baseline="0" dirty="0"/>
                  <a:t>during the training process 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by using the </a:t>
                </a:r>
                <a:r>
                  <a:rPr lang="en-US" b="1" dirty="0"/>
                  <a:t>De Haan’s </a:t>
                </a:r>
                <a:r>
                  <a:rPr kumimoji="0" lang="en-US" sz="14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decomposition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. </a:t>
                </a:r>
              </a:p>
              <a:p>
                <a:endParaRPr kumimoji="0" 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  <a:p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Here the </a:t>
                </a:r>
                <a:r>
                  <a:rPr kumimoji="0" lang="en-US" sz="14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output of the approximating</a:t>
                </a: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encoder neural networks </a:t>
                </a:r>
                <a:r>
                  <a:rPr kumimoji="0" lang="en-US" sz="1400" b="1" i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/>
                  </a:rPr>
                  <a:t>𝑲_𝚯</a:t>
                </a: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are taken as the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lang="en-US" b="1" dirty="0"/>
                  <a:t>spectral components</a:t>
                </a:r>
                <a:r>
                  <a:rPr lang="en-US" dirty="0"/>
                  <a:t>, which</a:t>
                </a:r>
                <a:r>
                  <a:rPr lang="en-US" baseline="0" dirty="0"/>
                  <a:t> are then </a:t>
                </a:r>
                <a:r>
                  <a:rPr lang="en-US" b="1" baseline="0" dirty="0"/>
                  <a:t>scaled by</a:t>
                </a:r>
                <a:r>
                  <a:rPr lang="en-US" b="1" dirty="0"/>
                  <a:t> the radial components</a:t>
                </a:r>
                <a:r>
                  <a:rPr lang="en-US" dirty="0"/>
                  <a:t>, sampled from</a:t>
                </a:r>
                <a:r>
                  <a:rPr lang="en-US" baseline="0" dirty="0"/>
                  <a:t> a </a:t>
                </a:r>
                <a:r>
                  <a:rPr lang="en-US" b="1" baseline="0" dirty="0"/>
                  <a:t>unit rate Poisson point process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</a:t>
                </a:r>
                <a:r>
                  <a:rPr lang="en-US" baseline="0" dirty="0"/>
                  <a:t> summary we have formulated an </a:t>
                </a:r>
                <a:r>
                  <a:rPr lang="en-US" b="1" dirty="0"/>
                  <a:t>expectation-based minimization problem </a:t>
                </a:r>
                <a:r>
                  <a:rPr lang="en-US" dirty="0"/>
                  <a:t>to optimize the </a:t>
                </a:r>
                <a:r>
                  <a:rPr lang="en-US" b="1" dirty="0"/>
                  <a:t>encoder </a:t>
                </a:r>
                <a:r>
                  <a:rPr kumimoji="0" lang="en-US" sz="1400" b="1" i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Arial"/>
                  </a:rPr>
                  <a:t>𝑲_𝚯</a:t>
                </a:r>
                <a:r>
                  <a:rPr lang="en-US" b="1" dirty="0"/>
                  <a:t> and decoder </a:t>
                </a:r>
                <a:r>
                  <a:rPr kumimoji="0" lang="en-US" sz="1400" b="1" i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Arial"/>
                  </a:rPr>
                  <a:t>𝒇_𝛀</a:t>
                </a:r>
                <a:r>
                  <a:rPr lang="en-US" b="1" dirty="0"/>
                  <a:t>, </a:t>
                </a:r>
                <a:r>
                  <a:rPr lang="en-US" b="0" dirty="0"/>
                  <a:t>ensuring</a:t>
                </a:r>
                <a:r>
                  <a:rPr lang="en-US" baseline="0" dirty="0"/>
                  <a:t> the </a:t>
                </a:r>
                <a:r>
                  <a:rPr lang="en-US" b="1" baseline="0" dirty="0"/>
                  <a:t>MEV characterization in the latent domain</a:t>
                </a:r>
                <a:r>
                  <a:rPr lang="en-US" baseline="0" dirty="0"/>
                  <a:t>. </a:t>
                </a:r>
              </a:p>
              <a:p>
                <a:endParaRPr lang="en-US" baseline="0" dirty="0"/>
              </a:p>
              <a:p>
                <a:endParaRPr lang="en-US" dirty="0"/>
              </a:p>
              <a:p>
                <a:r>
                  <a:rPr lang="en-US" b="1" u="sng" dirty="0"/>
                  <a:t>A decoder function </a:t>
                </a:r>
                <a:r>
                  <a:rPr kumimoji="0" lang="en-US" sz="1400" b="1" i="0" u="sng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/>
                  </a:rPr>
                  <a:t>𝒇</a:t>
                </a:r>
                <a:r>
                  <a:rPr lang="en-US" b="1" u="sng" dirty="0"/>
                  <a:t> maps latent vectors </a:t>
                </a:r>
                <a:r>
                  <a:rPr lang="en-US" b="1" i="0" u="sng">
                    <a:latin typeface="Cambria Math" panose="02040503050406030204" pitchFamily="18" charset="0"/>
                  </a:rPr>
                  <a:t>𝒛_𝒊</a:t>
                </a:r>
                <a:r>
                  <a:rPr lang="en-US" b="1" u="sng" dirty="0"/>
                  <a:t> from </a:t>
                </a:r>
                <a:r>
                  <a:rPr lang="en-US" b="1" i="0" u="sng">
                    <a:latin typeface="Cambria Math" panose="02040503050406030204" pitchFamily="18" charset="0"/>
                  </a:rPr>
                  <a:t>ℝ^𝒌</a:t>
                </a:r>
                <a:r>
                  <a:rPr lang="en-US" b="1" u="sng" dirty="0"/>
                  <a:t> to decoded values </a:t>
                </a:r>
                <a:r>
                  <a:rPr lang="en-US" b="1" i="0" u="sng">
                    <a:latin typeface="Cambria Math" panose="02040503050406030204" pitchFamily="18" charset="0"/>
                  </a:rPr>
                  <a:t>𝑿 ̂</a:t>
                </a:r>
                <a:r>
                  <a:rPr lang="en-US" b="1" i="0" u="sng" dirty="0">
                    <a:latin typeface="Cambria Math" panose="02040503050406030204" pitchFamily="18" charset="0"/>
                  </a:rPr>
                  <a:t>^((𝒏))</a:t>
                </a:r>
                <a:r>
                  <a:rPr lang="en-US" b="1" u="sng" dirty="0"/>
                  <a:t> in </a:t>
                </a:r>
                <a:r>
                  <a:rPr lang="en-US" b="1" i="0" u="sng">
                    <a:latin typeface="Cambria Math" panose="02040503050406030204" pitchFamily="18" charset="0"/>
                  </a:rPr>
                  <a:t>ℝ^𝒅</a:t>
                </a:r>
                <a:r>
                  <a:rPr lang="en-US" b="1" u="sng" dirty="0"/>
                  <a:t> </a:t>
                </a:r>
              </a:p>
              <a:p>
                <a:endParaRPr lang="en-US" b="1" u="sng" dirty="0"/>
              </a:p>
              <a:p>
                <a:r>
                  <a:rPr lang="en-US" b="1" u="sng" dirty="0"/>
                  <a:t>The max-stable latent vector </a:t>
                </a:r>
                <a:r>
                  <a:rPr lang="en-US" sz="1400" b="1" i="0" u="sng">
                    <a:latin typeface="Cambria Math" panose="02040503050406030204" pitchFamily="18" charset="0"/>
                  </a:rPr>
                  <a:t>𝒎_𝒏  </a:t>
                </a:r>
                <a:r>
                  <a:rPr lang="en-US" b="1" u="sng" dirty="0"/>
                  <a:t> is defined as the component-wise maximum of </a:t>
                </a:r>
                <a:r>
                  <a:rPr kumimoji="0" lang="en-US" sz="1400" b="1" i="0" u="sng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/>
                  </a:rPr>
                  <a:t>𝒛_𝒊.</a:t>
                </a:r>
                <a:endParaRPr lang="en-US" b="1" u="sng" dirty="0"/>
              </a:p>
              <a:p>
                <a:endParaRPr lang="en-US" baseline="0" dirty="0"/>
              </a:p>
              <a:p>
                <a:endParaRPr lang="en-US" baseline="0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5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present a consolidation of what we have discussed into a </a:t>
            </a:r>
            <a:r>
              <a:rPr lang="en-US" b="1" dirty="0"/>
              <a:t>training regime </a:t>
            </a:r>
            <a:r>
              <a:rPr lang="en-US" dirty="0"/>
              <a:t>for the </a:t>
            </a:r>
            <a:r>
              <a:rPr lang="en-US" b="1" dirty="0"/>
              <a:t>approximating encoding </a:t>
            </a:r>
            <a:r>
              <a:rPr lang="en-US" dirty="0"/>
              <a:t>and </a:t>
            </a:r>
            <a:r>
              <a:rPr lang="en-US" b="1" dirty="0"/>
              <a:t>decoding neural networks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start with</a:t>
            </a:r>
            <a:r>
              <a:rPr lang="en-US" b="1" dirty="0"/>
              <a:t> partitioning </a:t>
            </a:r>
            <a:r>
              <a:rPr lang="en-US" dirty="0"/>
              <a:t>the data into </a:t>
            </a:r>
            <a:r>
              <a:rPr lang="en-US" b="1" dirty="0"/>
              <a:t>random block-sizes for each training batch. </a:t>
            </a:r>
          </a:p>
          <a:p>
            <a:endParaRPr lang="en-US" dirty="0"/>
          </a:p>
          <a:p>
            <a:r>
              <a:rPr lang="en-US" dirty="0"/>
              <a:t>The true </a:t>
            </a:r>
            <a:r>
              <a:rPr lang="en-US" b="1" dirty="0"/>
              <a:t>max </a:t>
            </a:r>
            <a:r>
              <a:rPr lang="en-US" dirty="0"/>
              <a:t>for </a:t>
            </a:r>
            <a:r>
              <a:rPr lang="en-US" b="1" dirty="0"/>
              <a:t>each block in the batch is identified </a:t>
            </a:r>
            <a:r>
              <a:rPr lang="en-US" dirty="0"/>
              <a:t>and recorded for reference in the loss function. Then the </a:t>
            </a:r>
            <a:r>
              <a:rPr lang="en-US" b="1" dirty="0"/>
              <a:t>data is encoded </a:t>
            </a:r>
            <a:r>
              <a:rPr lang="en-US" dirty="0"/>
              <a:t>and </a:t>
            </a:r>
            <a:r>
              <a:rPr lang="en-US" b="1" dirty="0"/>
              <a:t>scaled by the radial component.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max</a:t>
            </a:r>
            <a:r>
              <a:rPr lang="en-US" dirty="0"/>
              <a:t> is taken of the </a:t>
            </a:r>
            <a:r>
              <a:rPr lang="en-US" b="1" dirty="0"/>
              <a:t>latent scaled data</a:t>
            </a:r>
            <a:r>
              <a:rPr lang="en-US" dirty="0"/>
              <a:t>, which is then </a:t>
            </a:r>
            <a:r>
              <a:rPr lang="en-US" b="1" dirty="0"/>
              <a:t>decoded</a:t>
            </a:r>
            <a:r>
              <a:rPr lang="en-US" dirty="0"/>
              <a:t> and </a:t>
            </a:r>
            <a:r>
              <a:rPr lang="en-US" b="1" dirty="0"/>
              <a:t>compared to the original ambient max </a:t>
            </a:r>
            <a:r>
              <a:rPr lang="en-US" dirty="0"/>
              <a:t>for the </a:t>
            </a:r>
            <a:r>
              <a:rPr lang="en-US" b="1" dirty="0"/>
              <a:t>respective block.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encoder</a:t>
            </a:r>
            <a:r>
              <a:rPr lang="en-US" dirty="0"/>
              <a:t> and </a:t>
            </a:r>
            <a:r>
              <a:rPr lang="en-US" b="1" dirty="0"/>
              <a:t>decoder neural networks </a:t>
            </a:r>
            <a:r>
              <a:rPr lang="en-US" dirty="0"/>
              <a:t>are </a:t>
            </a:r>
            <a:r>
              <a:rPr lang="en-US" b="1" dirty="0"/>
              <a:t>updated accordingly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46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2459-6201-3600-0466-7404DCB4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D1990-8BAC-70FE-892B-4DB922E67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584F8-FD08-5567-E63F-8F12E12D5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b="1" dirty="0"/>
              <a:t>sampling</a:t>
            </a:r>
            <a:r>
              <a:rPr lang="en-US" dirty="0"/>
              <a:t>, specifically for the spectral representation approach, we encode </a:t>
            </a:r>
            <a:r>
              <a:rPr lang="en-US" b="1" dirty="0"/>
              <a:t>all</a:t>
            </a:r>
            <a:r>
              <a:rPr lang="en-US" dirty="0"/>
              <a:t> of the data using the </a:t>
            </a:r>
            <a:r>
              <a:rPr lang="en-US" b="1" dirty="0"/>
              <a:t>trained encoder, 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data is partitioned over a </a:t>
            </a:r>
            <a:r>
              <a:rPr lang="en-US" b="1" dirty="0"/>
              <a:t>pre-defined block size </a:t>
            </a:r>
            <a:r>
              <a:rPr lang="en-US" dirty="0"/>
              <a:t>and </a:t>
            </a:r>
            <a:r>
              <a:rPr lang="en-US" b="1" dirty="0"/>
              <a:t>scaled</a:t>
            </a:r>
            <a:r>
              <a:rPr lang="en-US" dirty="0"/>
              <a:t> according to a </a:t>
            </a:r>
            <a:r>
              <a:rPr lang="en-US" b="1" dirty="0"/>
              <a:t>unit rate Poisson point process </a:t>
            </a:r>
            <a:r>
              <a:rPr lang="en-US" dirty="0"/>
              <a:t>as during training. 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="1" dirty="0"/>
              <a:t> max </a:t>
            </a:r>
            <a:r>
              <a:rPr lang="en-US" dirty="0"/>
              <a:t>is taken over the </a:t>
            </a:r>
            <a:r>
              <a:rPr lang="en-US" b="1" dirty="0"/>
              <a:t>scaled data</a:t>
            </a:r>
            <a:r>
              <a:rPr lang="en-US" dirty="0"/>
              <a:t>, then the </a:t>
            </a:r>
            <a:r>
              <a:rPr lang="en-US" b="1" dirty="0"/>
              <a:t>max is decoded </a:t>
            </a:r>
            <a:r>
              <a:rPr lang="en-US" dirty="0"/>
              <a:t>using the </a:t>
            </a:r>
            <a:r>
              <a:rPr lang="en-US" b="1" dirty="0"/>
              <a:t>t</a:t>
            </a:r>
            <a:r>
              <a:rPr lang="en-US" dirty="0"/>
              <a:t>r</a:t>
            </a:r>
            <a:r>
              <a:rPr lang="en-US" b="1" dirty="0"/>
              <a:t>ained decoder network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2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We now evaluate how is this useful on </a:t>
                </a:r>
                <a:r>
                  <a:rPr lang="en-US" sz="1400" b="1" i="0" dirty="0"/>
                  <a:t>real data with a practical application</a:t>
                </a:r>
                <a:r>
                  <a:rPr lang="en-US" sz="1400" i="0" dirty="0"/>
                  <a:t>?</a:t>
                </a:r>
              </a:p>
              <a:p>
                <a:endParaRPr lang="en-US" i="0" dirty="0"/>
              </a:p>
              <a:p>
                <a:r>
                  <a:rPr lang="en-US" i="0" dirty="0"/>
                  <a:t>In this slide we have provided several examples of </a:t>
                </a:r>
                <a:r>
                  <a:rPr lang="en-US" b="1" i="0" dirty="0"/>
                  <a:t>real data applications </a:t>
                </a:r>
                <a:r>
                  <a:rPr lang="en-US" i="0" dirty="0"/>
                  <a:t>and compared to a </a:t>
                </a:r>
                <a:r>
                  <a:rPr lang="en-US" b="1" i="0" dirty="0"/>
                  <a:t>CVAE baseline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Starting from the top right, we plot data of daily changes of </a:t>
                </a:r>
                <a:r>
                  <a:rPr lang="en-US" b="1" i="0" dirty="0"/>
                  <a:t>6 blue chip </a:t>
                </a:r>
                <a:r>
                  <a:rPr lang="en-US" i="0" dirty="0"/>
                  <a:t>components of the</a:t>
                </a:r>
                <a:r>
                  <a:rPr lang="en-US" b="1" i="0" dirty="0"/>
                  <a:t> sp500 </a:t>
                </a:r>
                <a:r>
                  <a:rPr lang="en-US" i="0" dirty="0"/>
                  <a:t>that have been listed for </a:t>
                </a:r>
                <a:r>
                  <a:rPr lang="en-US" b="1" i="0" dirty="0"/>
                  <a:t>60 years</a:t>
                </a:r>
                <a:r>
                  <a:rPr lang="en-US" i="0" dirty="0"/>
                  <a:t>. This experiment answers the question of </a:t>
                </a:r>
                <a:r>
                  <a:rPr lang="en-US" b="1" i="0" dirty="0"/>
                  <a:t>how bad could a worst-case daily stock drop </a:t>
                </a:r>
                <a:r>
                  <a:rPr lang="en-US" i="0" dirty="0"/>
                  <a:t>– or drawdown - </a:t>
                </a:r>
                <a:r>
                  <a:rPr lang="en-US" b="1" i="0" dirty="0"/>
                  <a:t>be for each of these 6 blue chip stocks. </a:t>
                </a:r>
              </a:p>
              <a:p>
                <a:endParaRPr lang="en-US" i="0" dirty="0"/>
              </a:p>
              <a:p>
                <a:r>
                  <a:rPr lang="en-US" i="0" dirty="0"/>
                  <a:t>We demonstrate extrapolating to worst case drawdown risks, by</a:t>
                </a:r>
                <a:r>
                  <a:rPr lang="en-US" b="1" i="0" dirty="0"/>
                  <a:t> training </a:t>
                </a:r>
                <a:r>
                  <a:rPr lang="en-US" i="0" dirty="0"/>
                  <a:t>on block sizes of </a:t>
                </a:r>
                <a:r>
                  <a:rPr lang="en-US" b="1" i="0" dirty="0"/>
                  <a:t>1-4 weeks length</a:t>
                </a:r>
                <a:r>
                  <a:rPr lang="en-US" i="0" dirty="0"/>
                  <a:t>, then extrapolating to the </a:t>
                </a:r>
                <a:r>
                  <a:rPr lang="en-US" b="1" i="0" dirty="0"/>
                  <a:t>max for much longer block lengths</a:t>
                </a:r>
                <a:r>
                  <a:rPr lang="en-US" i="0" dirty="0"/>
                  <a:t>, ranging from </a:t>
                </a:r>
                <a:r>
                  <a:rPr lang="en-US" b="1" i="0" dirty="0"/>
                  <a:t>8-250 weeks</a:t>
                </a:r>
                <a:r>
                  <a:rPr lang="en-US" i="0" dirty="0"/>
                  <a:t>. We see that as the </a:t>
                </a:r>
                <a:r>
                  <a:rPr lang="en-US" b="1" i="0" dirty="0"/>
                  <a:t>validation block lengths </a:t>
                </a:r>
                <a:r>
                  <a:rPr lang="en-US" i="0" dirty="0"/>
                  <a:t>continues to </a:t>
                </a:r>
                <a:r>
                  <a:rPr lang="en-US" b="1" i="0" dirty="0"/>
                  <a:t>grow, </a:t>
                </a:r>
                <a:r>
                  <a:rPr lang="en-US" i="0" dirty="0"/>
                  <a:t>the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𝐩𝐡𝐢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stable </a:t>
                </a:r>
                <a:r>
                  <a:rPr lang="en-US" b="1" i="0" dirty="0"/>
                  <a:t>model error </a:t>
                </a:r>
                <a:r>
                  <a:rPr lang="en-US" i="0" dirty="0"/>
                  <a:t>continues to </a:t>
                </a:r>
                <a:r>
                  <a:rPr lang="en-US" b="1" i="0" dirty="0"/>
                  <a:t>improve relative to the CVAE baseline. </a:t>
                </a:r>
              </a:p>
              <a:p>
                <a:endParaRPr lang="en-US" i="0" dirty="0"/>
              </a:p>
              <a:p>
                <a:r>
                  <a:rPr lang="en-US" i="0" dirty="0"/>
                  <a:t>This experiment is demonstrating </a:t>
                </a:r>
                <a:r>
                  <a:rPr lang="en-US" b="1" i="0" dirty="0"/>
                  <a:t>consistency </a:t>
                </a:r>
                <a:r>
                  <a:rPr lang="en-US" i="0" dirty="0"/>
                  <a:t>of the trained neural network to represent </a:t>
                </a:r>
                <a:r>
                  <a:rPr lang="en-US" b="1" i="0" dirty="0"/>
                  <a:t>worst case drawdown </a:t>
                </a:r>
                <a:r>
                  <a:rPr lang="en-US" i="0" dirty="0"/>
                  <a:t>scenarios over much larger block sizes of </a:t>
                </a:r>
                <a:r>
                  <a:rPr lang="en-US" b="1" i="0" dirty="0"/>
                  <a:t>8-250 weeks </a:t>
                </a:r>
                <a:r>
                  <a:rPr lang="en-US" i="0" dirty="0"/>
                  <a:t>versus those the </a:t>
                </a:r>
                <a:r>
                  <a:rPr lang="en-US" b="1" i="0" dirty="0"/>
                  <a:t>model was exposed to of 1-4 weeks. </a:t>
                </a:r>
              </a:p>
              <a:p>
                <a:endParaRPr lang="en-US" b="1" i="0" dirty="0"/>
              </a:p>
              <a:p>
                <a:r>
                  <a:rPr lang="en-US" i="0" dirty="0"/>
                  <a:t>Here we see this consistency exists, were the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400" i="0" dirty="0"/>
                  <a:t>stable </a:t>
                </a:r>
                <a:r>
                  <a:rPr lang="en-US" i="0" dirty="0"/>
                  <a:t>network is able to represent the </a:t>
                </a:r>
                <a:r>
                  <a:rPr lang="en-US" b="1" i="0" dirty="0"/>
                  <a:t>maxes with decreasing error </a:t>
                </a:r>
                <a:r>
                  <a:rPr lang="en-US" i="0" dirty="0"/>
                  <a:t>over </a:t>
                </a:r>
                <a:r>
                  <a:rPr lang="en-US" b="1" i="0" dirty="0"/>
                  <a:t>increasing block sizes, </a:t>
                </a:r>
                <a:r>
                  <a:rPr lang="en-US" i="0" dirty="0"/>
                  <a:t>as expected. We see the </a:t>
                </a:r>
                <a:r>
                  <a:rPr lang="en-US" b="1" i="0" dirty="0"/>
                  <a:t>CVAE does not demonstrate this behavior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Moving down we present a very similar </a:t>
                </a:r>
                <a:r>
                  <a:rPr lang="en-US" b="1" i="0" dirty="0"/>
                  <a:t>experiment for integrated water vaper measurements</a:t>
                </a:r>
                <a:r>
                  <a:rPr lang="en-US" i="0" dirty="0"/>
                  <a:t>, which are indicators of the presence of</a:t>
                </a:r>
                <a:r>
                  <a:rPr lang="en-US" b="1" i="0" dirty="0"/>
                  <a:t> atmospheric rivers </a:t>
                </a:r>
                <a:r>
                  <a:rPr lang="en-US" i="0" dirty="0"/>
                  <a:t>in the western united states. This experiment answers the question of how bad could </a:t>
                </a:r>
                <a:r>
                  <a:rPr lang="en-US" b="1" i="0" dirty="0"/>
                  <a:t>drought conditions</a:t>
                </a:r>
                <a:r>
                  <a:rPr lang="en-US" b="0" i="0" dirty="0"/>
                  <a:t> in </a:t>
                </a:r>
                <a:r>
                  <a:rPr lang="en-US" i="0" dirty="0"/>
                  <a:t>the west be, over some </a:t>
                </a:r>
                <a:r>
                  <a:rPr lang="en-US" b="1" i="0" dirty="0"/>
                  <a:t>specified amount of time. </a:t>
                </a:r>
              </a:p>
              <a:p>
                <a:endParaRPr lang="en-US" i="0" dirty="0"/>
              </a:p>
              <a:p>
                <a:r>
                  <a:rPr lang="en-US" i="0" dirty="0"/>
                  <a:t>We see visually with this heatmap the ability of </a:t>
                </a:r>
                <a:r>
                  <a:rPr lang="en-US" b="1" i="0" dirty="0"/>
                  <a:t>the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𝐩𝐡𝐢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stable </a:t>
                </a:r>
                <a:r>
                  <a:rPr lang="en-US" i="0" dirty="0"/>
                  <a:t>model to extrapolate to </a:t>
                </a:r>
                <a:r>
                  <a:rPr lang="en-US" b="1" i="0" dirty="0"/>
                  <a:t>worst case or 80-year</a:t>
                </a:r>
                <a:r>
                  <a:rPr lang="en-US" b="1" i="0" baseline="0" dirty="0"/>
                  <a:t> </a:t>
                </a:r>
                <a:r>
                  <a:rPr lang="en-US" b="1" i="0" dirty="0"/>
                  <a:t>drought conditions </a:t>
                </a:r>
                <a:r>
                  <a:rPr lang="en-US" i="0" dirty="0"/>
                  <a:t>accurately at each of the locations, </a:t>
                </a:r>
                <a:r>
                  <a:rPr lang="en-US" b="1" i="0" dirty="0"/>
                  <a:t>relative to the worst-case </a:t>
                </a:r>
                <a:r>
                  <a:rPr lang="en-US" i="0" dirty="0"/>
                  <a:t>conditions anticipated by the </a:t>
                </a:r>
                <a:r>
                  <a:rPr lang="en-US" b="1" i="0" dirty="0"/>
                  <a:t>CVAE baseline. </a:t>
                </a:r>
              </a:p>
              <a:p>
                <a:endParaRPr lang="en-US" i="0" dirty="0"/>
              </a:p>
              <a:p>
                <a:r>
                  <a:rPr lang="en-US" i="0" dirty="0"/>
                  <a:t>Finally, in an experiment similar to the disease pathology example, we use a data set of </a:t>
                </a:r>
                <a:r>
                  <a:rPr lang="en-US" b="1" i="0" dirty="0"/>
                  <a:t>MNIST digits </a:t>
                </a:r>
                <a:r>
                  <a:rPr lang="en-US" i="0" dirty="0"/>
                  <a:t>where the </a:t>
                </a:r>
                <a:r>
                  <a:rPr lang="en-US" b="1" i="0" dirty="0"/>
                  <a:t>writers age</a:t>
                </a:r>
                <a:r>
                  <a:rPr lang="en-US" i="0" dirty="0"/>
                  <a:t>, for each digit written is recorded. </a:t>
                </a:r>
              </a:p>
              <a:p>
                <a:endParaRPr lang="en-US" i="0" dirty="0"/>
              </a:p>
              <a:p>
                <a:r>
                  <a:rPr lang="en-US" i="0" dirty="0"/>
                  <a:t>Here we</a:t>
                </a:r>
                <a:r>
                  <a:rPr lang="en-US" b="1" i="0" dirty="0"/>
                  <a:t> trained </a:t>
                </a:r>
                <a:r>
                  <a:rPr lang="en-US" i="0" dirty="0"/>
                  <a:t>the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𝐩𝐡𝐢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b="1" i="0" dirty="0"/>
                  <a:t>stable </a:t>
                </a:r>
                <a:r>
                  <a:rPr lang="en-US" i="0" dirty="0"/>
                  <a:t>model with </a:t>
                </a:r>
                <a:r>
                  <a:rPr lang="en-US" b="1" i="0" dirty="0"/>
                  <a:t>digits written by people 12 years and older </a:t>
                </a:r>
                <a:r>
                  <a:rPr lang="en-US" i="0" dirty="0"/>
                  <a:t>and attempt to extrapolate to younger, </a:t>
                </a:r>
                <a:r>
                  <a:rPr lang="en-US" b="1" i="0" dirty="0"/>
                  <a:t>7, 8, and 9 year old children’s handwritten</a:t>
                </a:r>
                <a:r>
                  <a:rPr lang="en-US" b="1" i="0" baseline="0" dirty="0"/>
                  <a:t> digit</a:t>
                </a:r>
                <a:r>
                  <a:rPr lang="en-US" i="0" baseline="0" dirty="0"/>
                  <a:t>s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A table is presented of </a:t>
                </a:r>
                <a:r>
                  <a:rPr lang="en-US" b="1" i="0" dirty="0"/>
                  <a:t>validation error </a:t>
                </a:r>
                <a:r>
                  <a:rPr lang="en-US" i="0" dirty="0"/>
                  <a:t>for </a:t>
                </a:r>
                <a:r>
                  <a:rPr lang="en-US" b="1" i="0" dirty="0"/>
                  <a:t>reconstructing young children’s writing, </a:t>
                </a:r>
                <a:r>
                  <a:rPr lang="en-US" i="0" dirty="0"/>
                  <a:t>which was </a:t>
                </a:r>
                <a:r>
                  <a:rPr lang="en-US" b="1" i="0" dirty="0"/>
                  <a:t>completely held out  </a:t>
                </a:r>
                <a:r>
                  <a:rPr lang="en-US" i="0" dirty="0"/>
                  <a:t>based upon age, along with randomly generated images of younger children’s writing. </a:t>
                </a:r>
              </a:p>
              <a:p>
                <a:endParaRPr lang="en-US" i="0" dirty="0"/>
              </a:p>
              <a:p>
                <a:r>
                  <a:rPr lang="en-US" i="0" dirty="0"/>
                  <a:t>We see the validation error </a:t>
                </a:r>
                <a:r>
                  <a:rPr lang="en-US" b="1" i="0" dirty="0"/>
                  <a:t>beating the CVAE baseline for </a:t>
                </a:r>
                <a:r>
                  <a:rPr lang="en-US" i="0" dirty="0"/>
                  <a:t>the youngest children’s writing and we demonstrate the </a:t>
                </a:r>
                <a:r>
                  <a:rPr lang="en-US" b="1" i="0" dirty="0"/>
                  <a:t>qualitative reasonableness </a:t>
                </a:r>
                <a:r>
                  <a:rPr lang="en-US" i="0" dirty="0"/>
                  <a:t>of the </a:t>
                </a:r>
                <a:r>
                  <a:rPr lang="en-US" b="1" i="0" dirty="0"/>
                  <a:t>generated images.</a:t>
                </a:r>
                <a:endParaRPr lang="en-US" i="0" dirty="0"/>
              </a:p>
              <a:p>
                <a:endParaRPr lang="en-US" i="0" dirty="0"/>
              </a:p>
              <a:p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0" dirty="0"/>
                  <a:t>We now evaluate how is this useful on </a:t>
                </a:r>
                <a:r>
                  <a:rPr lang="en-US" sz="1400" b="1" i="0" dirty="0"/>
                  <a:t>real data with a practical application</a:t>
                </a:r>
                <a:r>
                  <a:rPr lang="en-US" sz="1400" i="0" dirty="0"/>
                  <a:t>?</a:t>
                </a:r>
              </a:p>
              <a:p>
                <a:endParaRPr lang="en-US" i="0" dirty="0"/>
              </a:p>
              <a:p>
                <a:r>
                  <a:rPr lang="en-US" i="0" dirty="0"/>
                  <a:t>In this slide we have provided several examples of </a:t>
                </a:r>
                <a:r>
                  <a:rPr lang="en-US" b="1" i="0" dirty="0"/>
                  <a:t>real data applications </a:t>
                </a:r>
                <a:r>
                  <a:rPr lang="en-US" i="0" dirty="0"/>
                  <a:t>and compared to a </a:t>
                </a:r>
                <a:r>
                  <a:rPr lang="en-US" b="1" i="0" dirty="0"/>
                  <a:t>CVAE baseline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Starting from the top right, we plot data of daily changes of </a:t>
                </a:r>
                <a:r>
                  <a:rPr lang="en-US" b="1" i="0" dirty="0"/>
                  <a:t>6 blue chip </a:t>
                </a:r>
                <a:r>
                  <a:rPr lang="en-US" i="0" dirty="0"/>
                  <a:t>components of the</a:t>
                </a:r>
                <a:r>
                  <a:rPr lang="en-US" b="1" i="0" dirty="0"/>
                  <a:t> sp500 </a:t>
                </a:r>
                <a:r>
                  <a:rPr lang="en-US" i="0" dirty="0"/>
                  <a:t>that have been listed for </a:t>
                </a:r>
                <a:r>
                  <a:rPr lang="en-US" b="1" i="0" dirty="0"/>
                  <a:t>60 years</a:t>
                </a:r>
                <a:r>
                  <a:rPr lang="en-US" i="0" dirty="0"/>
                  <a:t>. This experiment answers the question of </a:t>
                </a:r>
                <a:r>
                  <a:rPr lang="en-US" b="1" i="0" dirty="0"/>
                  <a:t>how bad could a worst-case daily stock drop </a:t>
                </a:r>
                <a:r>
                  <a:rPr lang="en-US" i="0" dirty="0"/>
                  <a:t>– or drawdown - </a:t>
                </a:r>
                <a:r>
                  <a:rPr lang="en-US" b="1" i="0" dirty="0"/>
                  <a:t>be for each of these 6 blue chip stocks. </a:t>
                </a:r>
              </a:p>
              <a:p>
                <a:endParaRPr lang="en-US" i="0" dirty="0"/>
              </a:p>
              <a:p>
                <a:r>
                  <a:rPr lang="en-US" i="0" dirty="0"/>
                  <a:t>We demonstrate extrapolating to worst case drawdown risks, by</a:t>
                </a:r>
                <a:r>
                  <a:rPr lang="en-US" b="1" i="0" dirty="0"/>
                  <a:t> training </a:t>
                </a:r>
                <a:r>
                  <a:rPr lang="en-US" i="0" dirty="0"/>
                  <a:t>on block sizes of </a:t>
                </a:r>
                <a:r>
                  <a:rPr lang="en-US" b="1" i="0" dirty="0"/>
                  <a:t>1-4 weeks length</a:t>
                </a:r>
                <a:r>
                  <a:rPr lang="en-US" i="0" dirty="0"/>
                  <a:t>, then extrapolating to the </a:t>
                </a:r>
                <a:r>
                  <a:rPr lang="en-US" b="1" i="0" dirty="0"/>
                  <a:t>max for much longer block lengths</a:t>
                </a:r>
                <a:r>
                  <a:rPr lang="en-US" i="0" dirty="0"/>
                  <a:t>, ranging from </a:t>
                </a:r>
                <a:r>
                  <a:rPr lang="en-US" b="1" i="0" dirty="0"/>
                  <a:t>8-250 weeks</a:t>
                </a:r>
                <a:r>
                  <a:rPr lang="en-US" i="0" dirty="0"/>
                  <a:t>. We see that as the </a:t>
                </a:r>
                <a:r>
                  <a:rPr lang="en-US" b="1" i="0" dirty="0"/>
                  <a:t>validation block lengths </a:t>
                </a:r>
                <a:r>
                  <a:rPr lang="en-US" i="0" dirty="0"/>
                  <a:t>continues to </a:t>
                </a:r>
                <a:r>
                  <a:rPr lang="en-US" b="1" i="0" dirty="0"/>
                  <a:t>grow, </a:t>
                </a:r>
                <a:r>
                  <a:rPr lang="en-US" i="0" dirty="0"/>
                  <a:t>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𝐩𝐡𝐢−</a:t>
                </a:r>
                <a:r>
                  <a:rPr lang="en-US" sz="1400" b="1" i="0" dirty="0"/>
                  <a:t>stable </a:t>
                </a:r>
                <a:r>
                  <a:rPr lang="en-US" b="1" i="0" dirty="0"/>
                  <a:t>model error </a:t>
                </a:r>
                <a:r>
                  <a:rPr lang="en-US" i="0" dirty="0"/>
                  <a:t>continues to </a:t>
                </a:r>
                <a:r>
                  <a:rPr lang="en-US" b="1" i="0" dirty="0"/>
                  <a:t>improve relative to the CVAE baseline. </a:t>
                </a:r>
              </a:p>
              <a:p>
                <a:endParaRPr lang="en-US" i="0" dirty="0"/>
              </a:p>
              <a:p>
                <a:r>
                  <a:rPr lang="en-US" i="0" dirty="0"/>
                  <a:t>This experiment is demonstrating </a:t>
                </a:r>
                <a:r>
                  <a:rPr lang="en-US" b="1" i="0" dirty="0"/>
                  <a:t>consistency </a:t>
                </a:r>
                <a:r>
                  <a:rPr lang="en-US" i="0" dirty="0"/>
                  <a:t>of the trained neural network to represent </a:t>
                </a:r>
                <a:r>
                  <a:rPr lang="en-US" b="1" i="0" dirty="0"/>
                  <a:t>worst case drawdown </a:t>
                </a:r>
                <a:r>
                  <a:rPr lang="en-US" i="0" dirty="0"/>
                  <a:t>scenarios over much larger block sizes of </a:t>
                </a:r>
                <a:r>
                  <a:rPr lang="en-US" b="1" i="0" dirty="0"/>
                  <a:t>8-250 weeks </a:t>
                </a:r>
                <a:r>
                  <a:rPr lang="en-US" i="0" dirty="0"/>
                  <a:t>versus those the </a:t>
                </a:r>
                <a:r>
                  <a:rPr lang="en-US" b="1" i="0" dirty="0"/>
                  <a:t>model was exposed to of 1-4 weeks. </a:t>
                </a:r>
              </a:p>
              <a:p>
                <a:endParaRPr lang="en-US" b="1" i="0" dirty="0"/>
              </a:p>
              <a:p>
                <a:r>
                  <a:rPr lang="en-US" i="0" dirty="0"/>
                  <a:t>Here we see this consistency exists, were the</a:t>
                </a:r>
                <a:r>
                  <a:rPr lang="en-US" sz="1400" b="0" i="0">
                    <a:latin typeface="Cambria Math" panose="02040503050406030204" pitchFamily="18" charset="0"/>
                  </a:rPr>
                  <a:t> φ− </a:t>
                </a:r>
                <a:r>
                  <a:rPr lang="en-US" sz="1400" i="0" dirty="0"/>
                  <a:t>stable </a:t>
                </a:r>
                <a:r>
                  <a:rPr lang="en-US" i="0" dirty="0"/>
                  <a:t>network is able to represent the </a:t>
                </a:r>
                <a:r>
                  <a:rPr lang="en-US" b="1" i="0" dirty="0"/>
                  <a:t>maxes with decreasing error </a:t>
                </a:r>
                <a:r>
                  <a:rPr lang="en-US" i="0" dirty="0"/>
                  <a:t>over </a:t>
                </a:r>
                <a:r>
                  <a:rPr lang="en-US" b="1" i="0" dirty="0"/>
                  <a:t>increasing block sizes, </a:t>
                </a:r>
                <a:r>
                  <a:rPr lang="en-US" i="0" dirty="0"/>
                  <a:t>as expected. We see the </a:t>
                </a:r>
                <a:r>
                  <a:rPr lang="en-US" b="1" i="0" dirty="0"/>
                  <a:t>CVAE does not demonstrate this behavior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Moving down we present a very similar </a:t>
                </a:r>
                <a:r>
                  <a:rPr lang="en-US" b="1" i="0" dirty="0"/>
                  <a:t>experiment for integrated water vaper measurements</a:t>
                </a:r>
                <a:r>
                  <a:rPr lang="en-US" i="0" dirty="0"/>
                  <a:t>, which are indicators of the presence of</a:t>
                </a:r>
                <a:r>
                  <a:rPr lang="en-US" b="1" i="0" dirty="0"/>
                  <a:t> atmospheric rivers </a:t>
                </a:r>
                <a:r>
                  <a:rPr lang="en-US" i="0" dirty="0"/>
                  <a:t>in the western united states. This experiment answers the question of how bad could </a:t>
                </a:r>
                <a:r>
                  <a:rPr lang="en-US" b="1" i="0" dirty="0"/>
                  <a:t>drought conditions</a:t>
                </a:r>
                <a:r>
                  <a:rPr lang="en-US" b="0" i="0" dirty="0"/>
                  <a:t> in </a:t>
                </a:r>
                <a:r>
                  <a:rPr lang="en-US" i="0" dirty="0"/>
                  <a:t>the west be, over some </a:t>
                </a:r>
                <a:r>
                  <a:rPr lang="en-US" b="1" i="0" dirty="0"/>
                  <a:t>specified amount of time. </a:t>
                </a:r>
              </a:p>
              <a:p>
                <a:endParaRPr lang="en-US" i="0" dirty="0"/>
              </a:p>
              <a:p>
                <a:r>
                  <a:rPr lang="en-US" i="0" dirty="0"/>
                  <a:t>We see visually with this heatmap the ability of </a:t>
                </a:r>
                <a:r>
                  <a:rPr lang="en-US" b="1" i="0" dirty="0"/>
                  <a:t>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𝐩𝐡𝐢−</a:t>
                </a:r>
                <a:r>
                  <a:rPr lang="en-US" sz="1400" b="1" i="0" dirty="0"/>
                  <a:t>stable </a:t>
                </a:r>
                <a:r>
                  <a:rPr lang="en-US" i="0" dirty="0"/>
                  <a:t>model to extrapolate to </a:t>
                </a:r>
                <a:r>
                  <a:rPr lang="en-US" b="1" i="0" dirty="0"/>
                  <a:t>worst case or 80-year</a:t>
                </a:r>
                <a:r>
                  <a:rPr lang="en-US" b="1" i="0" baseline="0" dirty="0"/>
                  <a:t> </a:t>
                </a:r>
                <a:r>
                  <a:rPr lang="en-US" b="1" i="0" dirty="0"/>
                  <a:t>drought conditions </a:t>
                </a:r>
                <a:r>
                  <a:rPr lang="en-US" i="0" dirty="0"/>
                  <a:t>accurately at each of the locations, </a:t>
                </a:r>
                <a:r>
                  <a:rPr lang="en-US" b="1" i="0" dirty="0"/>
                  <a:t>relative to the worst-case </a:t>
                </a:r>
                <a:r>
                  <a:rPr lang="en-US" i="0" dirty="0"/>
                  <a:t>conditions anticipated by the </a:t>
                </a:r>
                <a:r>
                  <a:rPr lang="en-US" b="1" i="0" dirty="0"/>
                  <a:t>CVAE baseline. </a:t>
                </a:r>
              </a:p>
              <a:p>
                <a:endParaRPr lang="en-US" i="0" dirty="0"/>
              </a:p>
              <a:p>
                <a:r>
                  <a:rPr lang="en-US" i="0" dirty="0"/>
                  <a:t>Finally, in an experiment similar to the disease pathology example, we use a data set of </a:t>
                </a:r>
                <a:r>
                  <a:rPr lang="en-US" b="1" i="0" dirty="0"/>
                  <a:t>MNIST digits </a:t>
                </a:r>
                <a:r>
                  <a:rPr lang="en-US" i="0" dirty="0"/>
                  <a:t>where the </a:t>
                </a:r>
                <a:r>
                  <a:rPr lang="en-US" b="1" i="0" dirty="0"/>
                  <a:t>writers age</a:t>
                </a:r>
                <a:r>
                  <a:rPr lang="en-US" i="0" dirty="0"/>
                  <a:t>, for each digit written is recorded. </a:t>
                </a:r>
              </a:p>
              <a:p>
                <a:endParaRPr lang="en-US" i="0" dirty="0"/>
              </a:p>
              <a:p>
                <a:r>
                  <a:rPr lang="en-US" i="0" dirty="0"/>
                  <a:t>Here we</a:t>
                </a:r>
                <a:r>
                  <a:rPr lang="en-US" b="1" i="0" dirty="0"/>
                  <a:t> trained </a:t>
                </a:r>
                <a:r>
                  <a:rPr lang="en-US" i="0" dirty="0"/>
                  <a:t>the </a:t>
                </a:r>
                <a:r>
                  <a:rPr lang="en-US" sz="1400" b="1" i="0">
                    <a:latin typeface="Cambria Math" panose="02040503050406030204" pitchFamily="18" charset="0"/>
                  </a:rPr>
                  <a:t>𝐩𝐡𝐢−</a:t>
                </a:r>
                <a:r>
                  <a:rPr lang="en-US" sz="1400" b="1" i="0" dirty="0"/>
                  <a:t>stable </a:t>
                </a:r>
                <a:r>
                  <a:rPr lang="en-US" i="0" dirty="0"/>
                  <a:t>model with </a:t>
                </a:r>
                <a:r>
                  <a:rPr lang="en-US" b="1" i="0" dirty="0"/>
                  <a:t>digits written by people 12 years and older </a:t>
                </a:r>
                <a:r>
                  <a:rPr lang="en-US" i="0" dirty="0"/>
                  <a:t>and attempt to extrapolate to younger, </a:t>
                </a:r>
                <a:r>
                  <a:rPr lang="en-US" b="1" i="0" dirty="0"/>
                  <a:t>7, 8, and 9 year old children’s handwritten</a:t>
                </a:r>
                <a:r>
                  <a:rPr lang="en-US" b="1" i="0" baseline="0" dirty="0"/>
                  <a:t> digit</a:t>
                </a:r>
                <a:r>
                  <a:rPr lang="en-US" i="0" baseline="0" dirty="0"/>
                  <a:t>s</a:t>
                </a:r>
                <a:r>
                  <a:rPr lang="en-US" i="0" dirty="0"/>
                  <a:t>. </a:t>
                </a:r>
              </a:p>
              <a:p>
                <a:endParaRPr lang="en-US" i="0" dirty="0"/>
              </a:p>
              <a:p>
                <a:r>
                  <a:rPr lang="en-US" i="0" dirty="0"/>
                  <a:t>A table is presented of </a:t>
                </a:r>
                <a:r>
                  <a:rPr lang="en-US" b="1" i="0" dirty="0"/>
                  <a:t>validation error </a:t>
                </a:r>
                <a:r>
                  <a:rPr lang="en-US" i="0" dirty="0"/>
                  <a:t>for </a:t>
                </a:r>
                <a:r>
                  <a:rPr lang="en-US" b="1" i="0" dirty="0"/>
                  <a:t>reconstructing young children’s writing, </a:t>
                </a:r>
                <a:r>
                  <a:rPr lang="en-US" i="0" dirty="0"/>
                  <a:t>which was </a:t>
                </a:r>
                <a:r>
                  <a:rPr lang="en-US" b="1" i="0" dirty="0"/>
                  <a:t>completely held out  </a:t>
                </a:r>
                <a:r>
                  <a:rPr lang="en-US" i="0" dirty="0"/>
                  <a:t>based upon age, along with randomly generated images of younger children’s writing. </a:t>
                </a:r>
              </a:p>
              <a:p>
                <a:endParaRPr lang="en-US" i="0" dirty="0"/>
              </a:p>
              <a:p>
                <a:r>
                  <a:rPr lang="en-US" i="0" dirty="0"/>
                  <a:t>We see the validation error </a:t>
                </a:r>
                <a:r>
                  <a:rPr lang="en-US" b="1" i="0" dirty="0"/>
                  <a:t>beating the CVAE baseline for </a:t>
                </a:r>
                <a:r>
                  <a:rPr lang="en-US" i="0" dirty="0"/>
                  <a:t>the youngest children’s writing and we demonstrate the </a:t>
                </a:r>
                <a:r>
                  <a:rPr lang="en-US" b="1" i="0" dirty="0"/>
                  <a:t>qualitative reasonableness </a:t>
                </a:r>
                <a:r>
                  <a:rPr lang="en-US" i="0" dirty="0"/>
                  <a:t>of the </a:t>
                </a:r>
                <a:r>
                  <a:rPr lang="en-US" b="1" i="0" dirty="0"/>
                  <a:t>generated images.</a:t>
                </a:r>
                <a:endParaRPr lang="en-US" i="0" dirty="0"/>
              </a:p>
              <a:p>
                <a:endParaRPr lang="en-US" i="0" dirty="0"/>
              </a:p>
              <a:p>
                <a:endParaRPr lang="en-US" i="0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15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lIns="34289" tIns="34289" rIns="34289" bIns="34289" anchor="ctr"/>
          <a:lstStyle>
            <a:lvl1pPr defTabSz="685800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</p:spPr>
        <p:txBody>
          <a:bodyPr lIns="34289" tIns="34289" rIns="34289" bIns="34289"/>
          <a:lstStyle>
            <a:lvl1pPr marL="163285" indent="-163285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7700" indent="-190500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228600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indent="-254000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indent="-254000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18207" y="4812657"/>
            <a:ext cx="197144" cy="183055"/>
          </a:xfrm>
          <a:prstGeom prst="rect">
            <a:avLst/>
          </a:prstGeom>
        </p:spPr>
        <p:txBody>
          <a:bodyPr lIns="34289" tIns="34289" rIns="34289" bIns="34289">
            <a:spAutoFit/>
          </a:bodyPr>
          <a:lstStyle>
            <a:lvl1pPr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neurips.cc/paper_files/paper/2015/file/8d55a249e6baa5c06772297520da2051-Paper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rxiv.org/abs/2306.109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25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7.emf"/><Relationship Id="rId15" Type="http://schemas.openxmlformats.org/officeDocument/2006/relationships/image" Target="../media/image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6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6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51650"/>
            <a:ext cx="8520600" cy="11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Learning Extrapolating </a:t>
            </a:r>
            <a:b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962997"/>
            <a:ext cx="85206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Patrick Kuiper – USMA West Point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Ali Hasan – Morgan Stanley</a:t>
            </a:r>
          </a:p>
          <a:p>
            <a:pPr marL="0" indent="0"/>
            <a:r>
              <a:rPr lang="en-US" sz="2000" dirty="0">
                <a:solidFill>
                  <a:schemeClr val="tx1"/>
                </a:solidFill>
              </a:rPr>
              <a:t>Jose Blanchet – Stanford University</a:t>
            </a:r>
          </a:p>
          <a:p>
            <a:pPr marL="0" indent="0"/>
            <a:r>
              <a:rPr lang="en-US" sz="2000" dirty="0">
                <a:solidFill>
                  <a:schemeClr val="tx1"/>
                </a:solidFill>
              </a:rPr>
              <a:t>Vahid </a:t>
            </a:r>
            <a:r>
              <a:rPr lang="en-US" sz="2000" dirty="0" err="1">
                <a:solidFill>
                  <a:schemeClr val="tx1"/>
                </a:solidFill>
              </a:rPr>
              <a:t>Tarokh</a:t>
            </a:r>
            <a:r>
              <a:rPr lang="en-US" sz="2000" dirty="0">
                <a:solidFill>
                  <a:schemeClr val="tx1"/>
                </a:solidFill>
              </a:rPr>
              <a:t> – Duke University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EVA 2025 Presentation: 27 June 2025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4DC7F-E457-8F35-47A9-FF3B4081E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537EA59F-AB22-3274-9AFB-2FBF86B58E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764" y="19357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4000" dirty="0"/>
              <a:t>Thank You!  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3ADB3-855F-FC53-EDC1-124B6885078A}"/>
              </a:ext>
            </a:extLst>
          </p:cNvPr>
          <p:cNvSpPr txBox="1"/>
          <p:nvPr/>
        </p:nvSpPr>
        <p:spPr>
          <a:xfrm>
            <a:off x="3228975" y="2217807"/>
            <a:ext cx="268605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CD4C5-5067-01DF-4415-24A1FA36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BC11610F-DE35-7B4F-92CF-EA1F8517F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8304" y="-10674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Preliminary for Extreme Value Theory</a:t>
            </a:r>
            <a:endParaRPr dirty="0"/>
          </a:p>
        </p:txBody>
      </p:sp>
      <p:sp>
        <p:nvSpPr>
          <p:cNvPr id="3" name="Google Shape;91;p17">
            <a:extLst>
              <a:ext uri="{FF2B5EF4-FFF2-40B4-BE49-F238E27FC236}">
                <a16:creationId xmlns:a16="http://schemas.microsoft.com/office/drawing/2014/main" id="{B57E544F-2E8D-644A-A221-47ECD00E50B3}"/>
              </a:ext>
            </a:extLst>
          </p:cNvPr>
          <p:cNvSpPr/>
          <p:nvPr/>
        </p:nvSpPr>
        <p:spPr>
          <a:xfrm>
            <a:off x="179950" y="3559400"/>
            <a:ext cx="4877400" cy="158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C09A2ACF-A755-3E43-E209-869DA5D0F1A1}"/>
              </a:ext>
            </a:extLst>
          </p:cNvPr>
          <p:cNvSpPr txBox="1"/>
          <p:nvPr/>
        </p:nvSpPr>
        <p:spPr>
          <a:xfrm>
            <a:off x="162326" y="3477242"/>
            <a:ext cx="391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Spectral </a:t>
            </a:r>
            <a:r>
              <a:rPr lang="en" sz="1500">
                <a:solidFill>
                  <a:schemeClr val="tx1"/>
                </a:solidFill>
              </a:rPr>
              <a:t>Decomposition (De </a:t>
            </a:r>
            <a:r>
              <a:rPr lang="en" sz="1500" dirty="0">
                <a:solidFill>
                  <a:schemeClr val="tx1"/>
                </a:solidFill>
              </a:rPr>
              <a:t>Haan </a:t>
            </a:r>
            <a:r>
              <a:rPr lang="en" sz="1500">
                <a:solidFill>
                  <a:schemeClr val="tx1"/>
                </a:solidFill>
              </a:rPr>
              <a:t>[1984])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7" name="Google Shape;85;p17">
            <a:extLst>
              <a:ext uri="{FF2B5EF4-FFF2-40B4-BE49-F238E27FC236}">
                <a16:creationId xmlns:a16="http://schemas.microsoft.com/office/drawing/2014/main" id="{61739B3D-A768-E132-A21C-88EE62464680}"/>
              </a:ext>
            </a:extLst>
          </p:cNvPr>
          <p:cNvSpPr/>
          <p:nvPr/>
        </p:nvSpPr>
        <p:spPr>
          <a:xfrm>
            <a:off x="179950" y="449900"/>
            <a:ext cx="8850300" cy="147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6;p17">
            <a:extLst>
              <a:ext uri="{FF2B5EF4-FFF2-40B4-BE49-F238E27FC236}">
                <a16:creationId xmlns:a16="http://schemas.microsoft.com/office/drawing/2014/main" id="{C4216762-3D7E-6BB1-FFC1-67A6A698E8A0}"/>
              </a:ext>
            </a:extLst>
          </p:cNvPr>
          <p:cNvSpPr/>
          <p:nvPr/>
        </p:nvSpPr>
        <p:spPr>
          <a:xfrm>
            <a:off x="179950" y="2004650"/>
            <a:ext cx="8850300" cy="147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7;p17">
            <a:extLst>
              <a:ext uri="{FF2B5EF4-FFF2-40B4-BE49-F238E27FC236}">
                <a16:creationId xmlns:a16="http://schemas.microsoft.com/office/drawing/2014/main" id="{BF4D7AE1-FD10-191C-1F27-54B802EF68F1}"/>
              </a:ext>
            </a:extLst>
          </p:cNvPr>
          <p:cNvSpPr/>
          <p:nvPr/>
        </p:nvSpPr>
        <p:spPr>
          <a:xfrm>
            <a:off x="5131850" y="3559400"/>
            <a:ext cx="3911400" cy="158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17">
            <a:extLst>
              <a:ext uri="{FF2B5EF4-FFF2-40B4-BE49-F238E27FC236}">
                <a16:creationId xmlns:a16="http://schemas.microsoft.com/office/drawing/2014/main" id="{15FDD4EB-55DA-2DBF-476C-1678D9C29090}"/>
              </a:ext>
            </a:extLst>
          </p:cNvPr>
          <p:cNvSpPr txBox="1"/>
          <p:nvPr/>
        </p:nvSpPr>
        <p:spPr>
          <a:xfrm>
            <a:off x="162324" y="427800"/>
            <a:ext cx="673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Single Variable GEV 	(Fisher and Tippet [1928], and </a:t>
            </a:r>
            <a:r>
              <a:rPr lang="en" sz="1500" dirty="0" err="1">
                <a:solidFill>
                  <a:schemeClr val="dk1"/>
                </a:solidFill>
              </a:rPr>
              <a:t>Gnedenko</a:t>
            </a:r>
            <a:r>
              <a:rPr lang="en" sz="1500" dirty="0">
                <a:solidFill>
                  <a:schemeClr val="dk1"/>
                </a:solidFill>
              </a:rPr>
              <a:t> [1943])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11" name="Google Shape;93;p17">
            <a:extLst>
              <a:ext uri="{FF2B5EF4-FFF2-40B4-BE49-F238E27FC236}">
                <a16:creationId xmlns:a16="http://schemas.microsoft.com/office/drawing/2014/main" id="{0A5BD1C9-CC61-F6A5-8414-0F322EC4AE81}"/>
              </a:ext>
            </a:extLst>
          </p:cNvPr>
          <p:cNvSpPr txBox="1"/>
          <p:nvPr/>
        </p:nvSpPr>
        <p:spPr>
          <a:xfrm>
            <a:off x="162335" y="1975971"/>
            <a:ext cx="256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Multivariable Variable GEV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12" name="Google Shape;98;p17">
            <a:extLst>
              <a:ext uri="{FF2B5EF4-FFF2-40B4-BE49-F238E27FC236}">
                <a16:creationId xmlns:a16="http://schemas.microsoft.com/office/drawing/2014/main" id="{786C0230-4529-67C8-BCAA-6836EC92A287}"/>
              </a:ext>
            </a:extLst>
          </p:cNvPr>
          <p:cNvSpPr txBox="1"/>
          <p:nvPr/>
        </p:nvSpPr>
        <p:spPr>
          <a:xfrm>
            <a:off x="5057447" y="3459797"/>
            <a:ext cx="256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Risk Calculations</a:t>
            </a:r>
            <a:endParaRPr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CB35C-E7B5-D2B9-B975-5C19285DB99F}"/>
                  </a:ext>
                </a:extLst>
              </p:cNvPr>
              <p:cNvSpPr txBox="1"/>
              <p:nvPr/>
            </p:nvSpPr>
            <p:spPr>
              <a:xfrm>
                <a:off x="1762161" y="843300"/>
                <a:ext cx="5685875" cy="295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  <m: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max</m:t>
                      </m:r>
                      <m:r>
                        <m:rPr>
                          <m:lit/>
                        </m:rPr>
                        <a:rPr lang="en-US" sz="180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180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 …,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CB35C-E7B5-D2B9-B975-5C19285DB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61" y="843300"/>
                <a:ext cx="5685875" cy="295915"/>
              </a:xfrm>
              <a:prstGeom prst="rect">
                <a:avLst/>
              </a:prstGeom>
              <a:blipFill>
                <a:blip r:embed="rId3"/>
                <a:stretch>
                  <a:fillRect t="-4167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AA2F5E-023B-C0A0-F323-A1E3E33B4E30}"/>
                  </a:ext>
                </a:extLst>
              </p:cNvPr>
              <p:cNvSpPr txBox="1"/>
              <p:nvPr/>
            </p:nvSpPr>
            <p:spPr>
              <a:xfrm>
                <a:off x="722778" y="1223298"/>
                <a:ext cx="7764642" cy="559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cap="none" spc="0" normalizeH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≤</m:t>
                          </m:r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Π</m:t>
                          </m:r>
                        </m:e>
                        <m: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p>
                      </m:sSubSup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en-US" sz="18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→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d>
                        <m:dPr>
                          <m:ctrlP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𝑎𝑠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</m:t>
                      </m:r>
                      <m:r>
                        <a:rPr kumimoji="0" lang="en-US" sz="18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→∞</m:t>
                      </m:r>
                    </m:oMath>
                  </m:oMathPara>
                </a14:m>
                <a:endPara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AA2F5E-023B-C0A0-F323-A1E3E33B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8" y="1223298"/>
                <a:ext cx="7764642" cy="559961"/>
              </a:xfrm>
              <a:prstGeom prst="rect">
                <a:avLst/>
              </a:prstGeom>
              <a:blipFill>
                <a:blip r:embed="rId4"/>
                <a:stretch>
                  <a:fillRect t="-2222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FFC6D5-EC8D-67AF-134F-C10D8E1D897C}"/>
                  </a:ext>
                </a:extLst>
              </p:cNvPr>
              <p:cNvSpPr txBox="1"/>
              <p:nvPr/>
            </p:nvSpPr>
            <p:spPr>
              <a:xfrm>
                <a:off x="2118026" y="2095556"/>
                <a:ext cx="5685875" cy="295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180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=1, …,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800" b="0" i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FFC6D5-EC8D-67AF-134F-C10D8E1D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26" y="2095556"/>
                <a:ext cx="5685875" cy="295915"/>
              </a:xfrm>
              <a:prstGeom prst="rect">
                <a:avLst/>
              </a:prstGeom>
              <a:blipFill>
                <a:blip r:embed="rId5"/>
                <a:stretch>
                  <a:fillRect t="-4167"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0C2D96-1F91-E6EC-C7B5-741DE12AC7AE}"/>
                  </a:ext>
                </a:extLst>
              </p:cNvPr>
              <p:cNvSpPr txBox="1"/>
              <p:nvPr/>
            </p:nvSpPr>
            <p:spPr>
              <a:xfrm>
                <a:off x="2118026" y="2441076"/>
                <a:ext cx="5685875" cy="440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lit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1800" b="0" i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0C2D96-1F91-E6EC-C7B5-741DE12AC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26" y="2441076"/>
                <a:ext cx="5685875" cy="440377"/>
              </a:xfrm>
              <a:prstGeom prst="rect">
                <a:avLst/>
              </a:prstGeom>
              <a:blipFill>
                <a:blip r:embed="rId6"/>
                <a:stretch>
                  <a:fillRect t="-2778" b="-5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1C499-33B0-6C3B-3453-8E6762DE6176}"/>
                  </a:ext>
                </a:extLst>
              </p:cNvPr>
              <p:cNvSpPr txBox="1"/>
              <p:nvPr/>
            </p:nvSpPr>
            <p:spPr>
              <a:xfrm>
                <a:off x="364205" y="2841976"/>
                <a:ext cx="8867925" cy="497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0" i="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1C499-33B0-6C3B-3453-8E6762DE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5" y="2841976"/>
                <a:ext cx="8867925" cy="497700"/>
              </a:xfrm>
              <a:prstGeom prst="rect">
                <a:avLst/>
              </a:prstGeom>
              <a:blipFill>
                <a:blip r:embed="rId7"/>
                <a:stretch>
                  <a:fillRect l="-858"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5B6CED-8B69-271C-C9F5-A0417A2920F7}"/>
                  </a:ext>
                </a:extLst>
              </p:cNvPr>
              <p:cNvSpPr txBox="1"/>
              <p:nvPr/>
            </p:nvSpPr>
            <p:spPr>
              <a:xfrm>
                <a:off x="-243282" y="3800229"/>
                <a:ext cx="5685875" cy="537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=1,..,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𝑝𝑟𝑜𝑐𝑒𝑠𝑠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i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5B6CED-8B69-271C-C9F5-A0417A29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282" y="3800229"/>
                <a:ext cx="5685875" cy="537006"/>
              </a:xfrm>
              <a:prstGeom prst="rect">
                <a:avLst/>
              </a:prstGeom>
              <a:blipFill>
                <a:blip r:embed="rId8"/>
                <a:stretch>
                  <a:fillRect b="-162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5D9485-1DC5-8C4C-450E-C1D182AFF747}"/>
                  </a:ext>
                </a:extLst>
              </p:cNvPr>
              <p:cNvSpPr txBox="1"/>
              <p:nvPr/>
            </p:nvSpPr>
            <p:spPr>
              <a:xfrm>
                <a:off x="527338" y="4252399"/>
                <a:ext cx="4721585" cy="4147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𝑑𝑒𝑝𝑒𝑛𝑑𝑒𝑛𝑐𝑒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5D9485-1DC5-8C4C-450E-C1D182AF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8" y="4252399"/>
                <a:ext cx="4721585" cy="414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824D08-6F3A-1C39-E443-7768083B2AAA}"/>
                  </a:ext>
                </a:extLst>
              </p:cNvPr>
              <p:cNvSpPr txBox="1"/>
              <p:nvPr/>
            </p:nvSpPr>
            <p:spPr>
              <a:xfrm>
                <a:off x="-224288" y="4531680"/>
                <a:ext cx="5685875" cy="64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𝑎𝑟𝑟𝑖𝑣𝑎𝑙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𝑃𝑜𝑖𝑠𝑠𝑜𝑛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824D08-6F3A-1C39-E443-7768083B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288" y="4531680"/>
                <a:ext cx="5685875" cy="644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4C036-999D-2B09-5AB9-29DA22DFAAAB}"/>
                  </a:ext>
                </a:extLst>
              </p:cNvPr>
              <p:cNvSpPr txBox="1"/>
              <p:nvPr/>
            </p:nvSpPr>
            <p:spPr>
              <a:xfrm>
                <a:off x="4244612" y="3806565"/>
                <a:ext cx="5685875" cy="265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b="0" i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4C036-999D-2B09-5AB9-29DA22DF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12" y="3806565"/>
                <a:ext cx="5685875" cy="265201"/>
              </a:xfrm>
              <a:prstGeom prst="rect">
                <a:avLst/>
              </a:prstGeom>
              <a:blipFill>
                <a:blip r:embed="rId11"/>
                <a:stretch>
                  <a:fillRect b="-272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303EF7-C4BE-D61F-9B38-21FCF7526E9A}"/>
                  </a:ext>
                </a:extLst>
              </p:cNvPr>
              <p:cNvSpPr txBox="1"/>
              <p:nvPr/>
            </p:nvSpPr>
            <p:spPr>
              <a:xfrm>
                <a:off x="4274655" y="4109118"/>
                <a:ext cx="5685875" cy="2191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𝐶𝑉𝑎𝑅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𝑉𝑎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b="0" i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303EF7-C4BE-D61F-9B38-21FCF752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55" y="4109118"/>
                <a:ext cx="5685875" cy="219175"/>
              </a:xfrm>
              <a:prstGeom prst="rect">
                <a:avLst/>
              </a:prstGeom>
              <a:blipFill>
                <a:blip r:embed="rId12"/>
                <a:stretch>
                  <a:fillRect b="-55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A0EE31-5DA1-D614-8B10-DE49A3C935E7}"/>
                  </a:ext>
                </a:extLst>
              </p:cNvPr>
              <p:cNvSpPr txBox="1"/>
              <p:nvPr/>
            </p:nvSpPr>
            <p:spPr>
              <a:xfrm>
                <a:off x="5133654" y="4370794"/>
                <a:ext cx="4010346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∈[0, 1]</m:t>
                      </m:r>
                    </m:oMath>
                  </m:oMathPara>
                </a14:m>
                <a:endParaRPr lang="en-US" sz="1600" b="0" i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A0EE31-5DA1-D614-8B10-DE49A3C9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54" y="4370794"/>
                <a:ext cx="4010346" cy="246221"/>
              </a:xfrm>
              <a:prstGeom prst="rect">
                <a:avLst/>
              </a:prstGeom>
              <a:blipFill>
                <a:blip r:embed="rId13"/>
                <a:stretch>
                  <a:fillRect b="-4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567A8F-B6DF-14CC-1BBC-C1C8F98B532D}"/>
                  </a:ext>
                </a:extLst>
              </p:cNvPr>
              <p:cNvSpPr txBox="1"/>
              <p:nvPr/>
            </p:nvSpPr>
            <p:spPr>
              <a:xfrm>
                <a:off x="4274655" y="4691311"/>
                <a:ext cx="5685875" cy="152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←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𝑞𝑢𝑎𝑛𝑡𝑖𝑙𝑒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600" b="0" i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567A8F-B6DF-14CC-1BBC-C1C8F98B5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55" y="4691311"/>
                <a:ext cx="5685875" cy="152884"/>
              </a:xfrm>
              <a:prstGeom prst="rect">
                <a:avLst/>
              </a:prstGeom>
              <a:blipFill>
                <a:blip r:embed="rId14"/>
                <a:stretch>
                  <a:fillRect t="-7692" b="-11538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7278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319C-635E-EC04-D2CF-8A56B43D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EF30CA47-D5C7-B076-68FE-F0460FCA9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764" y="19357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Selected References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9F6F7-7A04-E24F-C4EE-BF9B85657D7F}"/>
              </a:ext>
            </a:extLst>
          </p:cNvPr>
          <p:cNvSpPr txBox="1"/>
          <p:nvPr/>
        </p:nvSpPr>
        <p:spPr>
          <a:xfrm>
            <a:off x="-3724" y="611345"/>
            <a:ext cx="9147724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Blanchet, J., &amp; Murthy, K. (2019). Quantifying distributional model risk via optimal transport.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Mathematics of Operations Research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44(2), 565–600.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Coles, S. (2001).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 Introduction to Statistical Modeling of Extreme Values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London: Springer.</a:t>
            </a:r>
            <a:endParaRPr lang="en-US" dirty="0">
              <a:cs typeface="Arial" panose="020B0604020202020204" pitchFamily="34" charset="0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>
                <a:cs typeface="Arial" panose="020B0604020202020204" pitchFamily="34" charset="0"/>
              </a:rPr>
              <a:t>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 Haan, L., &amp; Ferreira, A. (2010).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Extreme Value Theory: An Introduction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Springer Series in Operations Research and Financial Engineering. Springer.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Sohn, K., Lee, H., &amp; Yan, X. (2015). Learning structured output representation using deep conditional generative models. In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Advances in Neural Information Processing Systems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(Vol. 28). Curran Associates, Inc. </a:t>
            </a:r>
            <a:r>
              <a:rPr lang="en-US" b="0" i="0" dirty="0">
                <a:effectLst/>
                <a:cs typeface="Arial" panose="020B0604020202020204" pitchFamily="34" charset="0"/>
                <a:hlinkClick r:id="rId3"/>
              </a:rPr>
              <a:t>https://proceedings.neurips.cc/paper_files/paper/2015/file/8d55a249e6baa5c06772297520da2051-Paper.pdf</a:t>
            </a:r>
            <a:endParaRPr lang="en-US" dirty="0">
              <a:cs typeface="Arial" panose="020B0604020202020204" pitchFamily="34" charset="0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De Haan, L. (1984).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 spectral representation for max-stable processes.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 Annals of Probability, 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(4), 1194–1204. Institute of Mathematical Statistics.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Dombry</a:t>
            </a: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C., Engelke, S., &amp;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Oesting</a:t>
            </a: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M. (2016).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Exact simulation of max-stable processes. 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Biometrika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103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(2), 303–317. Oxford University Press.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Hasan, A.,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Elkhalil</a:t>
            </a: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K., Ng, Y., Pereira, J. M.,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Farsiu</a:t>
            </a: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S., Blanchet, J., &amp;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Tarokh</a:t>
            </a: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V. (2022).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Modeling extremes with d-max-decreasing neural networks.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Proceedings of Uncertainty in Artificial Intelligence (pp. 759–768). PMLR.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Blanchet, J., He, F., &amp; Murthy, K. (2020).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distributionally robust extreme value analysis.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Extremes, 23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317–347. Springer.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Lafon, N.,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</a:rPr>
              <a:t>Naveau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, P., &amp;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</a:rPr>
              <a:t>Fablet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, R. (2023).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 VAE approach to sample multivariate extremes. 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arXiv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2306.10987. Retrieved from </a:t>
            </a:r>
            <a:r>
              <a:rPr lang="en-US" b="0" i="0" dirty="0">
                <a:effectLst/>
                <a:hlinkClick r:id="rId4"/>
              </a:rPr>
              <a:t>https://arxiv.org/abs/2306.10987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7261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A03E1350-8228-0A78-633E-18FC575E0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764" y="19357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Reference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6707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AA0E-8E5F-A377-A075-4DA5AD58D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1557D9D0-FDE6-68E3-6445-C347A55DE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204" y="37183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Reference Terms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93;p17">
                <a:extLst>
                  <a:ext uri="{FF2B5EF4-FFF2-40B4-BE49-F238E27FC236}">
                    <a16:creationId xmlns:a16="http://schemas.microsoft.com/office/drawing/2014/main" id="{648D0B5D-0614-F37A-EF42-E78950DB97F2}"/>
                  </a:ext>
                </a:extLst>
              </p:cNvPr>
              <p:cNvSpPr txBox="1"/>
              <p:nvPr/>
            </p:nvSpPr>
            <p:spPr>
              <a:xfrm>
                <a:off x="20718" y="192281"/>
                <a:ext cx="9038772" cy="422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Sigma Algebra: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of sets in a set X is a collection of subsets of X containing X as a member and stable with respect to the operations of complementation and forming countably infinite unions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Borel Set: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A </a:t>
                </a:r>
                <a:r>
                  <a:rPr lang="el-GR" sz="1200" dirty="0">
                    <a:solidFill>
                      <a:srgbClr val="000000"/>
                    </a:solidFill>
                    <a:effectLst/>
                  </a:rPr>
                  <a:t>σ-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algebra is also called a Borel field, especially in the theory of probability.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Polish Space: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separable topological space that can be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</a:rPr>
                  <a:t>metrized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 using a complete metric. This section contains a number of elementary properties of Polish spaces.</a:t>
                </a:r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Functional: </a:t>
                </a:r>
                <a:r>
                  <a:rPr lang="en-US" sz="1200" b="0" i="0" u="none" strike="noStrike" dirty="0">
                    <a:solidFill>
                      <a:srgbClr val="000000"/>
                    </a:solidFill>
                    <a:effectLst/>
                  </a:rPr>
                  <a:t>a mapping from a space of functions (typically a function space) to the real numbers</a:t>
                </a:r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Signed Measure: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</a:rPr>
                  <a:t>are the functions that result if in the definition of measures the requirement of nonnegativity is removed. </a:t>
                </a:r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Monotone Convergence Theorem: </a:t>
                </a:r>
                <a:r>
                  <a:rPr lang="en-US" sz="12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be an increasing sequence of nonnegative measurable functions on a fixed set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that is for each </a:t>
                </a:r>
                <a14:m>
                  <m:oMath xmlns:m="http://schemas.openxmlformats.org/officeDocument/2006/math">
                    <m:r>
                      <a:rPr lang="en-US" sz="1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denote the extended real-valued limit, then: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Central Limit Theorem: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 be a sequence of</a:t>
                </a:r>
                <a:r>
                  <a:rPr lang="en-US" sz="1200" dirty="0">
                    <a:latin typeface="+mn-ea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independent identically distributed random variables, with common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 and</a:t>
                </a:r>
                <a:r>
                  <a:rPr lang="en-US" sz="1200" dirty="0">
                    <a:latin typeface="+mn-ea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variance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l-GR" sz="1200" dirty="0">
                    <a:solidFill>
                      <a:srgbClr val="000000"/>
                    </a:solidFill>
                    <a:effectLst/>
                    <a:latin typeface="+mn-ea"/>
                  </a:rPr>
                  <a:t>,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and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. Then the normalized sequence</a:t>
                </a:r>
                <a:r>
                  <a:rPr lang="en-US" sz="1200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200" dirty="0">
                    <a:latin typeface="+mn-ea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converges in distribution to a normal (i.e., Gaussian) distribution</a:t>
                </a:r>
                <a:r>
                  <a:rPr lang="en-US" sz="1200" dirty="0">
                    <a:latin typeface="+mn-ea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+mn-ea"/>
                  </a:rPr>
                  <a:t>with mean 0 and variance 1</a:t>
                </a:r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Multinomial Distribution: </a:t>
                </a:r>
                <a:r>
                  <a:rPr lang="en-US" sz="1200" dirty="0">
                    <a:solidFill>
                      <a:schemeClr val="tx1"/>
                    </a:solidFill>
                  </a:rPr>
                  <a:t>generalization of the binomial distribution, where it considers the probability of agents transitioning to states, with the parameters of 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n</a:t>
                </a:r>
                <a:r>
                  <a:rPr lang="en-US" sz="1200" dirty="0">
                    <a:solidFill>
                      <a:schemeClr val="tx1"/>
                    </a:solidFill>
                  </a:rPr>
                  <a:t> transitions and 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1200" dirty="0">
                    <a:solidFill>
                      <a:schemeClr val="tx1"/>
                    </a:solidFill>
                  </a:rPr>
                  <a:t> probability of transitioning to each state. In this problem the multinomial distribution assigns a probability that a discrete number of agents will be in each state after the 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n</a:t>
                </a:r>
                <a:r>
                  <a:rPr lang="en-US" sz="1200" dirty="0">
                    <a:solidFill>
                      <a:schemeClr val="tx1"/>
                    </a:solidFill>
                  </a:rPr>
                  <a:t> transitions. 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Poisson Distribution: </a:t>
                </a:r>
                <a:r>
                  <a:rPr lang="en-US" sz="1200" dirty="0">
                    <a:solidFill>
                      <a:schemeClr val="tx1"/>
                    </a:solidFill>
                  </a:rPr>
                  <a:t>discrete distribution which describes the number of events that occur in a fixed time interval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Variational Auto Encoder: </a:t>
                </a:r>
                <a:r>
                  <a:rPr lang="en-US" sz="1200" dirty="0">
                    <a:solidFill>
                      <a:schemeClr val="tx1"/>
                    </a:solidFill>
                  </a:rPr>
                  <a:t>encoder / decoder type neural network, which is generative, with a prior and noise distribution. It is trained using the evidence lower bound, which is a lower bound on the log likelihood of the observed data.</a:t>
                </a:r>
              </a:p>
              <a:p>
                <a:endParaRPr lang="en-US" sz="1200" b="1" i="1" dirty="0">
                  <a:solidFill>
                    <a:schemeClr val="tx1"/>
                  </a:solidFill>
                  <a:latin typeface="+mn-ea"/>
                </a:endParaRPr>
              </a:p>
              <a:p>
                <a:pPr marL="228600" indent="-228600">
                  <a:buFont typeface="+mj-lt"/>
                  <a:buAutoNum type="arabicPeriod"/>
                </a:pP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Google Shape;93;p17">
                <a:extLst>
                  <a:ext uri="{FF2B5EF4-FFF2-40B4-BE49-F238E27FC236}">
                    <a16:creationId xmlns:a16="http://schemas.microsoft.com/office/drawing/2014/main" id="{648D0B5D-0614-F37A-EF42-E78950DB9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" y="192281"/>
                <a:ext cx="9038772" cy="4229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632C64-093C-97AF-0CE6-0FA55CDCA0D1}"/>
              </a:ext>
            </a:extLst>
          </p:cNvPr>
          <p:cNvSpPr txBox="1"/>
          <p:nvPr/>
        </p:nvSpPr>
        <p:spPr>
          <a:xfrm>
            <a:off x="41436" y="4743392"/>
            <a:ext cx="91025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Loeb, P. A. (2000). 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</a:rPr>
              <a:t>Real analysis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</a:p>
          <a:p>
            <a:pPr marL="228600" marR="0" indent="-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Cohn, D. L. (2013). 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</a:rPr>
              <a:t>Measure theory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(2nd ed.).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Birkhäuser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00824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2;p21">
            <a:extLst>
              <a:ext uri="{FF2B5EF4-FFF2-40B4-BE49-F238E27FC236}">
                <a16:creationId xmlns:a16="http://schemas.microsoft.com/office/drawing/2014/main" id="{DB5DD151-8E52-F44C-6914-366493811AD4}"/>
              </a:ext>
            </a:extLst>
          </p:cNvPr>
          <p:cNvSpPr/>
          <p:nvPr/>
        </p:nvSpPr>
        <p:spPr>
          <a:xfrm>
            <a:off x="313572" y="495190"/>
            <a:ext cx="4209000" cy="42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30;p18">
            <a:extLst>
              <a:ext uri="{FF2B5EF4-FFF2-40B4-BE49-F238E27FC236}">
                <a16:creationId xmlns:a16="http://schemas.microsoft.com/office/drawing/2014/main" id="{4E735A2F-C8A4-6E4C-5EEC-28F6DE2809A7}"/>
              </a:ext>
            </a:extLst>
          </p:cNvPr>
          <p:cNvSpPr txBox="1">
            <a:spLocks/>
          </p:cNvSpPr>
          <p:nvPr/>
        </p:nvSpPr>
        <p:spPr>
          <a:xfrm>
            <a:off x="272602" y="-4179"/>
            <a:ext cx="8598796" cy="79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>
            <a:noAutofit/>
          </a:bodyPr>
          <a:lstStyle>
            <a:lvl1pPr marL="0" marR="0" indent="0" algn="ctr" defTabSz="3086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45" b="1" i="0" u="none" strike="noStrike" cap="none" spc="0" baseline="0">
                <a:solidFill>
                  <a:srgbClr val="C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US" sz="2400" dirty="0"/>
              <a:t>D-Max Decreasing Neural Network </a:t>
            </a:r>
            <a:r>
              <a:rPr lang="en-US" sz="2400" dirty="0" err="1"/>
              <a:t>Pickands</a:t>
            </a:r>
            <a:r>
              <a:rPr lang="en-US" sz="2400" dirty="0"/>
              <a:t> Representation</a:t>
            </a:r>
            <a:r>
              <a:rPr lang="en-US" sz="2400" baseline="30000" dirty="0"/>
              <a:t>1</a:t>
            </a:r>
            <a:endParaRPr lang="en-US" sz="2400" dirty="0"/>
          </a:p>
        </p:txBody>
      </p:sp>
      <p:pic>
        <p:nvPicPr>
          <p:cNvPr id="6" name="Picture 5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886D44F5-8CA4-34ED-3755-F05B299B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9" y="872236"/>
            <a:ext cx="3016125" cy="3693011"/>
          </a:xfrm>
          <a:prstGeom prst="rect">
            <a:avLst/>
          </a:prstGeom>
        </p:spPr>
      </p:pic>
      <p:sp>
        <p:nvSpPr>
          <p:cNvPr id="8" name="Google Shape;144;p21">
            <a:extLst>
              <a:ext uri="{FF2B5EF4-FFF2-40B4-BE49-F238E27FC236}">
                <a16:creationId xmlns:a16="http://schemas.microsoft.com/office/drawing/2014/main" id="{1C1A26D3-BA2B-3995-09DC-5C428FA34374}"/>
              </a:ext>
            </a:extLst>
          </p:cNvPr>
          <p:cNvSpPr/>
          <p:nvPr/>
        </p:nvSpPr>
        <p:spPr>
          <a:xfrm>
            <a:off x="4608903" y="503814"/>
            <a:ext cx="4358750" cy="42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sp>
        <p:nvSpPr>
          <p:cNvPr id="10" name="Google Shape;175;p22">
            <a:extLst>
              <a:ext uri="{FF2B5EF4-FFF2-40B4-BE49-F238E27FC236}">
                <a16:creationId xmlns:a16="http://schemas.microsoft.com/office/drawing/2014/main" id="{B5D08629-117D-D068-2219-D7797D470286}"/>
              </a:ext>
            </a:extLst>
          </p:cNvPr>
          <p:cNvSpPr txBox="1"/>
          <p:nvPr/>
        </p:nvSpPr>
        <p:spPr>
          <a:xfrm>
            <a:off x="382139" y="464564"/>
            <a:ext cx="407186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tx1"/>
                </a:solidFill>
              </a:rPr>
              <a:t>Pickands-dMNN Algorithm Definition</a:t>
            </a:r>
            <a:endParaRPr sz="18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8FA3A1-3AF3-E853-BAAF-ACB87AABCEC7}"/>
                  </a:ext>
                </a:extLst>
              </p:cNvPr>
              <p:cNvSpPr txBox="1"/>
              <p:nvPr/>
            </p:nvSpPr>
            <p:spPr>
              <a:xfrm>
                <a:off x="4920729" y="2086096"/>
                <a:ext cx="3841501" cy="4358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𝑍</m:t>
                          </m:r>
                        </m:e>
                        <m:sub>
                          <m: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𝜔</m:t>
                          </m:r>
                        </m:sub>
                      </m:sSub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unc>
                        <m:funcPr>
                          <m:ctrlP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1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  <m:r>
                                <a:rPr kumimoji="0" lang="en-US" sz="1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=1,..,</m:t>
                              </m:r>
                              <m:r>
                                <a:rPr kumimoji="0" lang="en-US" sz="1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.       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   ⟹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8FA3A1-3AF3-E853-BAAF-ACB87AABC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29" y="2086096"/>
                <a:ext cx="3841501" cy="435825"/>
              </a:xfrm>
              <a:prstGeom prst="rect">
                <a:avLst/>
              </a:prstGeom>
              <a:blipFill>
                <a:blip r:embed="rId4"/>
                <a:stretch>
                  <a:fillRect l="-330" r="-660" b="-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827A2A-98FB-32B7-ED65-B0F205E4F403}"/>
                  </a:ext>
                </a:extLst>
              </p:cNvPr>
              <p:cNvSpPr txBox="1"/>
              <p:nvPr/>
            </p:nvSpPr>
            <p:spPr>
              <a:xfrm>
                <a:off x="4643186" y="2917505"/>
                <a:ext cx="4282924" cy="847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d>
                      <m:dPr>
                        <m:ctrlPr>
                          <a:rPr lang="en-US" sz="1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1200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2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follows</m:t>
                      </m:r>
                      <m: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Pickans</m:t>
                      </m:r>
                      <m:r>
                        <a:rPr lang="en-US" sz="1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[1981])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827A2A-98FB-32B7-ED65-B0F205E4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86" y="2917505"/>
                <a:ext cx="4282924" cy="847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5DF55-DF21-AC99-5B53-F3E349417EA7}"/>
                  </a:ext>
                </a:extLst>
              </p:cNvPr>
              <p:cNvSpPr txBox="1"/>
              <p:nvPr/>
            </p:nvSpPr>
            <p:spPr>
              <a:xfrm>
                <a:off x="4747419" y="1697705"/>
                <a:ext cx="4323229" cy="5384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1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12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1, …,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lit/>
                          </m:rPr>
                          <a:rPr lang="en-US" sz="12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. (5)</m:t>
                        </m:r>
                      </m:e>
                    </m:func>
                  </m:oMath>
                </a14:m>
                <a:endParaRPr lang="en-US" sz="1200" dirty="0"/>
              </a:p>
              <a:p>
                <a:endPara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5DF55-DF21-AC99-5B53-F3E349417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419" y="1697705"/>
                <a:ext cx="4323229" cy="538481"/>
              </a:xfrm>
              <a:prstGeom prst="rect">
                <a:avLst/>
              </a:prstGeom>
              <a:blipFill>
                <a:blip r:embed="rId6"/>
                <a:stretch>
                  <a:fillRect l="-11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1DC27D-99BE-39B3-6152-FA8395D55E37}"/>
                  </a:ext>
                </a:extLst>
              </p:cNvPr>
              <p:cNvSpPr txBox="1"/>
              <p:nvPr/>
            </p:nvSpPr>
            <p:spPr>
              <a:xfrm>
                <a:off x="5337669" y="1385285"/>
                <a:ext cx="26350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2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𝒘</m:t>
                      </m:r>
                      <m:r>
                        <a:rPr kumimoji="0" lang="en-US" sz="12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 …, </m:t>
                          </m:r>
                          <m:sSub>
                            <m:sSubPr>
                              <m:ctrlP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2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𝒅</m:t>
                              </m:r>
                            </m:sub>
                          </m:sSub>
                        </m:e>
                      </m:d>
                      <m:r>
                        <a:rPr kumimoji="0" lang="en-US" sz="12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∈</m:t>
                      </m:r>
                      <m:sSub>
                        <m:sSubPr>
                          <m:ctrlP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∆</m:t>
                          </m:r>
                        </m:e>
                        <m:sub>
                          <m: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𝒅</m:t>
                          </m:r>
                          <m: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1DC27D-99BE-39B3-6152-FA8395D55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69" y="1385285"/>
                <a:ext cx="2635025" cy="184666"/>
              </a:xfrm>
              <a:prstGeom prst="rect">
                <a:avLst/>
              </a:prstGeom>
              <a:blipFill>
                <a:blip r:embed="rId7"/>
                <a:stretch>
                  <a:fillRect b="-2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1C6EA4-7A7F-2BDB-2757-9FFB7532C4F8}"/>
                  </a:ext>
                </a:extLst>
              </p:cNvPr>
              <p:cNvSpPr txBox="1"/>
              <p:nvPr/>
            </p:nvSpPr>
            <p:spPr>
              <a:xfrm>
                <a:off x="4498648" y="2580243"/>
                <a:ext cx="457200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𝑤𝑒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𝑚𝑎𝑦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𝑛𝑜𝑤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𝑓𝑖𝑡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𝑡h𝑒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𝑚𝑜𝑑𝑒𝑙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sSub>
                        <m:sSubPr>
                          <m:ctrlP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e>
                        <m:sub>
                          <m: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ar-AE" sz="12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𝒘</m:t>
                          </m:r>
                        </m:e>
                      </m:d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𝑡𝑜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𝑠𝑎𝑚𝑝𝑙𝑒𝑠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sSub>
                        <m:sSubPr>
                          <m:ctrlP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𝑍</m:t>
                          </m:r>
                        </m:e>
                        <m:sub>
                          <m:r>
                            <a:rPr kumimoji="0" lang="ar-AE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𝜔</m:t>
                          </m:r>
                        </m:sub>
                      </m:sSub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𝑢𝑠𝑖𝑛𝑔</m:t>
                      </m:r>
                      <m:r>
                        <a:rPr kumimoji="0" lang="ar-AE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𝑆𝐺𝐷</m:t>
                      </m:r>
                    </m:oMath>
                  </m:oMathPara>
                </a14:m>
                <a:endParaRPr lang="ar-AE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1C6EA4-7A7F-2BDB-2757-9FFB7532C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8" y="2580243"/>
                <a:ext cx="4572000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75;p22">
            <a:extLst>
              <a:ext uri="{FF2B5EF4-FFF2-40B4-BE49-F238E27FC236}">
                <a16:creationId xmlns:a16="http://schemas.microsoft.com/office/drawing/2014/main" id="{A754ACB7-BF56-D520-2038-07B5702FF693}"/>
              </a:ext>
            </a:extLst>
          </p:cNvPr>
          <p:cNvSpPr txBox="1"/>
          <p:nvPr/>
        </p:nvSpPr>
        <p:spPr>
          <a:xfrm>
            <a:off x="4752345" y="458677"/>
            <a:ext cx="407186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tx1"/>
                </a:solidFill>
              </a:rPr>
              <a:t>Pickands-dMNN Algorithm Details</a:t>
            </a:r>
            <a:endParaRPr sz="18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ED8949-B9FB-29B6-7D2B-BCA98FE5512B}"/>
                  </a:ext>
                </a:extLst>
              </p:cNvPr>
              <p:cNvSpPr txBox="1"/>
              <p:nvPr/>
            </p:nvSpPr>
            <p:spPr>
              <a:xfrm>
                <a:off x="4608904" y="1115119"/>
                <a:ext cx="435874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𝐹</m:t>
                          </m:r>
                        </m:e>
                        <m:sub>
                          <m:r>
                            <a:rPr kumimoji="0" lang="en-US" sz="1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</m:sub>
                      </m:sSub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≔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𝑢𝑛𝑖𝑣𝑎𝑟𝑖𝑎𝑡𝑒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𝑚𝑎𝑟𝑔𝑖𝑛𝑎𝑙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𝐶𝐷𝐹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𝑓𝑖𝑡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𝑢𝑠𝑖𝑛𝑔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𝑀𝐿𝐸</m:t>
                      </m:r>
                      <m:r>
                        <a:rPr kumimoji="0" lang="en-US" sz="1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∀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12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1, …,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lit/>
                        </m:rPr>
                        <a:rPr lang="en-US" sz="12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ED8949-B9FB-29B6-7D2B-BCA98FE5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04" y="1115119"/>
                <a:ext cx="4358749" cy="184666"/>
              </a:xfrm>
              <a:prstGeom prst="rect">
                <a:avLst/>
              </a:prstGeom>
              <a:blipFill>
                <a:blip r:embed="rId9"/>
                <a:stretch>
                  <a:fillRect b="-3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D503CFE-EF06-B9F1-DDCD-78FBB993FA58}"/>
              </a:ext>
            </a:extLst>
          </p:cNvPr>
          <p:cNvSpPr txBox="1"/>
          <p:nvPr/>
        </p:nvSpPr>
        <p:spPr>
          <a:xfrm>
            <a:off x="-15267" y="4789842"/>
            <a:ext cx="90859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90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Hasan, A., </a:t>
            </a:r>
            <a:r>
              <a:rPr lang="en-US" sz="90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Elkhalil</a:t>
            </a:r>
            <a:r>
              <a:rPr lang="en-US" sz="90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K., Ng, Y., Pereira, J. M., </a:t>
            </a:r>
            <a:r>
              <a:rPr lang="en-US" sz="90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Farsiu</a:t>
            </a:r>
            <a:r>
              <a:rPr lang="en-US" sz="90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S., Blanchet, J., &amp; </a:t>
            </a:r>
            <a:r>
              <a:rPr lang="en-US" sz="900" i="0" u="none" strike="noStrike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Tarokh</a:t>
            </a:r>
            <a:r>
              <a:rPr lang="en-US" sz="90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V. (2022). 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Modeling extremes with dd-max-decreasing neural networks. </a:t>
            </a:r>
            <a:r>
              <a:rPr lang="en-US" sz="900" b="0" i="1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Proceedings of Uncertainty in Artificial Intelligence (pp. 759–768). PMLR.</a:t>
            </a:r>
          </a:p>
        </p:txBody>
      </p:sp>
    </p:spTree>
    <p:extLst>
      <p:ext uri="{BB962C8B-B14F-4D97-AF65-F5344CB8AC3E}">
        <p14:creationId xmlns:p14="http://schemas.microsoft.com/office/powerpoint/2010/main" val="2584792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4E66-C935-EC7C-A5B5-3F382B4C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270F9CC4-2E1A-E3FC-3507-2DE64E079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764" y="19357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Backup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5613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41307-7B62-9AF1-BB39-83038C05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6C9ABBEF-3982-C09D-EAD5-27EDF802E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87" y="190379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Synthetic Experiments</a:t>
            </a:r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C2F263-1CD6-D699-F11F-1F164ED6E81B}"/>
              </a:ext>
            </a:extLst>
          </p:cNvPr>
          <p:cNvGrpSpPr/>
          <p:nvPr/>
        </p:nvGrpSpPr>
        <p:grpSpPr>
          <a:xfrm>
            <a:off x="345685" y="4207498"/>
            <a:ext cx="4091466" cy="234542"/>
            <a:chOff x="771508" y="4255904"/>
            <a:chExt cx="4091466" cy="234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7D61BB-7A69-832F-6EAD-5DB1991FB8BE}"/>
                    </a:ext>
                  </a:extLst>
                </p:cNvPr>
                <p:cNvSpPr txBox="1"/>
                <p:nvPr/>
              </p:nvSpPr>
              <p:spPr>
                <a:xfrm>
                  <a:off x="4179197" y="4255904"/>
                  <a:ext cx="683777" cy="2154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𝑊𝑒𝑖𝑏𝑢𝑙𝑙</m:t>
                        </m:r>
                      </m:oMath>
                    </m:oMathPara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7D61BB-7A69-832F-6EAD-5DB1991FB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9197" y="4255904"/>
                  <a:ext cx="683777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5455" r="-3636" b="-11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5944077-A086-18F2-74E6-E6F12E2D1480}"/>
                    </a:ext>
                  </a:extLst>
                </p:cNvPr>
                <p:cNvSpPr txBox="1"/>
                <p:nvPr/>
              </p:nvSpPr>
              <p:spPr>
                <a:xfrm>
                  <a:off x="771508" y="4275002"/>
                  <a:ext cx="948272" cy="2154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𝐿𝑜𝑔𝑛𝑜𝑟𝑚𝑎𝑙</m:t>
                        </m:r>
                      </m:oMath>
                    </m:oMathPara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5944077-A086-18F2-74E6-E6F12E2D1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08" y="4275002"/>
                  <a:ext cx="948272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6667" r="-6667" b="-3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67A279-8036-5244-09D8-8D654793730A}"/>
                    </a:ext>
                  </a:extLst>
                </p:cNvPr>
                <p:cNvSpPr txBox="1"/>
                <p:nvPr/>
              </p:nvSpPr>
              <p:spPr>
                <a:xfrm>
                  <a:off x="2475588" y="4264986"/>
                  <a:ext cx="766107" cy="2154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𝑈𝑛𝑖𝑓𝑜𝑟𝑚</m:t>
                        </m:r>
                      </m:oMath>
                    </m:oMathPara>
                  </a14:m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67A279-8036-5244-09D8-8D6547937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588" y="4264986"/>
                  <a:ext cx="76610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8197" r="-8197" b="-4117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CA80E8-1C80-BE67-55BA-B5635E60C105}"/>
                  </a:ext>
                </a:extLst>
              </p:cNvPr>
              <p:cNvSpPr txBox="1"/>
              <p:nvPr/>
            </p:nvSpPr>
            <p:spPr>
              <a:xfrm>
                <a:off x="4928572" y="777499"/>
                <a:ext cx="4116312" cy="4278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This data is given by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i="1" dirty="0"/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 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i="1" dirty="0"/>
                  <a:t> is the number of noisy observations and t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i="1" dirty="0"/>
                  <a:t>, a range of values.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/>
                  <a:t> noise is distributed lognormal, uniform, and </a:t>
                </a:r>
                <a:r>
                  <a:rPr lang="en-US" sz="1600" i="1" dirty="0" err="1"/>
                  <a:t>weibull</a:t>
                </a:r>
                <a:r>
                  <a:rPr lang="en-US" sz="1600" i="1" dirty="0"/>
                  <a:t> for the example provided in this section.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We compare to an EXTVAE, and CVAE baseline, finding it is not able to extrapolate outside the maximum curve of the data set.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Use of CVAE and EXVAE as baseline referenced from Sohn et al. [2015] and Lafon et al. [2023] respectively.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CA80E8-1C80-BE67-55BA-B5635E60C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72" y="777499"/>
                <a:ext cx="4116312" cy="4278092"/>
              </a:xfrm>
              <a:prstGeom prst="rect">
                <a:avLst/>
              </a:prstGeom>
              <a:blipFill>
                <a:blip r:embed="rId6"/>
                <a:stretch>
                  <a:fillRect l="-1534" t="-297" b="-11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number of blocks&#10;&#10;AI-generated content may be incorrect.">
            <a:extLst>
              <a:ext uri="{FF2B5EF4-FFF2-40B4-BE49-F238E27FC236}">
                <a16:creationId xmlns:a16="http://schemas.microsoft.com/office/drawing/2014/main" id="{90F30300-EDA4-2BCC-4807-36F0EF011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" y="2689145"/>
            <a:ext cx="4607284" cy="1463578"/>
          </a:xfrm>
          <a:prstGeom prst="rect">
            <a:avLst/>
          </a:prstGeom>
        </p:spPr>
      </p:pic>
      <p:pic>
        <p:nvPicPr>
          <p:cNvPr id="6" name="Picture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F80ED8E2-2983-621D-8A14-D0148BAEA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3" y="931971"/>
            <a:ext cx="4305300" cy="1574800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8D03C0F-0D1E-6FA8-8515-53EE68E797E7}"/>
              </a:ext>
            </a:extLst>
          </p:cNvPr>
          <p:cNvSpPr/>
          <p:nvPr/>
        </p:nvSpPr>
        <p:spPr>
          <a:xfrm>
            <a:off x="81022" y="654346"/>
            <a:ext cx="4703594" cy="4069599"/>
          </a:xfrm>
          <a:prstGeom prst="roundRect">
            <a:avLst/>
          </a:prstGeom>
          <a:solidFill>
            <a:schemeClr val="tx2">
              <a:alpha val="2183"/>
            </a:schemeClr>
          </a:solidFill>
          <a:ln w="25400" cap="flat">
            <a:solidFill>
              <a:schemeClr val="tx2">
                <a:alpha val="38168"/>
              </a:schemeClr>
            </a:solidFill>
            <a:prstDash val="solid"/>
            <a:round/>
          </a:ln>
          <a:effectLst>
            <a:outerShdw blurRad="251977" dist="90353" dir="7740000" rotWithShape="0">
              <a:srgbClr val="000000">
                <a:alpha val="72329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6750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C2258-7431-8200-DE4C-83EFA5AE1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E00504E0-7D84-7ECA-CA2E-9E9041E6F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204" y="-13485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Agenda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F945E06-3928-F513-CA56-D7008C24552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699" y="782013"/>
                <a:ext cx="8520602" cy="3416400"/>
              </a:xfrm>
            </p:spPr>
            <p:txBody>
              <a:bodyPr>
                <a:noAutofit/>
              </a:bodyPr>
              <a:lstStyle/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Problem Overview</a:t>
                </a: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Stable Operator</a:t>
                </a: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Latent Factorization</a:t>
                </a: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Inference</a:t>
                </a: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Algorithms and Results</a:t>
                </a: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5715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" sz="24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F945E06-3928-F513-CA56-D7008C245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699" y="782013"/>
                <a:ext cx="8520602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6585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FFA2A116-044E-1A36-1AA2-97BC53BC7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204" y="62060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Extrapolation Learning Example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D7353-80BD-7AE5-CDE2-265C8DF67719}"/>
              </a:ext>
            </a:extLst>
          </p:cNvPr>
          <p:cNvSpPr txBox="1"/>
          <p:nvPr/>
        </p:nvSpPr>
        <p:spPr>
          <a:xfrm>
            <a:off x="4943012" y="619187"/>
            <a:ext cx="4071591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Pathologists have more examples of normal relative to diseased medical images, with fewer images available as severity increases.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-webkit-stand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Disease severity, labeled as 𝜉, exists in a different domain from the image data 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-webkit-stand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Understanding this distribution could help extrapolate to rare and unseen cases.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-webkit-stand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approach would be useful for pathologist training and treatment planning.</a:t>
            </a:r>
            <a:endParaRPr lang="en-US" sz="1800" b="1" i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37A06CB-1E94-269B-9A02-3C5E6B15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21" y="544394"/>
            <a:ext cx="3932941" cy="24580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FD0B161-3AE2-E29B-05BC-EAC90D2D8635}"/>
              </a:ext>
            </a:extLst>
          </p:cNvPr>
          <p:cNvGrpSpPr/>
          <p:nvPr/>
        </p:nvGrpSpPr>
        <p:grpSpPr>
          <a:xfrm>
            <a:off x="527073" y="3108960"/>
            <a:ext cx="1503254" cy="1597152"/>
            <a:chOff x="1619758" y="1033095"/>
            <a:chExt cx="1651879" cy="1649145"/>
          </a:xfrm>
        </p:grpSpPr>
        <p:pic>
          <p:nvPicPr>
            <p:cNvPr id="12" name="Picture 11" descr="A close-up of a cell&#10;&#10;AI-generated content may be incorrect.">
              <a:extLst>
                <a:ext uri="{FF2B5EF4-FFF2-40B4-BE49-F238E27FC236}">
                  <a16:creationId xmlns:a16="http://schemas.microsoft.com/office/drawing/2014/main" id="{0CE3FE53-2494-4540-13F1-B9E955D4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58" y="1033095"/>
              <a:ext cx="1350512" cy="1350512"/>
            </a:xfrm>
            <a:prstGeom prst="rect">
              <a:avLst/>
            </a:prstGeom>
          </p:spPr>
        </p:pic>
        <p:pic>
          <p:nvPicPr>
            <p:cNvPr id="14" name="Picture 13" descr="A close-up of a pink and black tissue&#10;&#10;AI-generated content may be incorrect.">
              <a:extLst>
                <a:ext uri="{FF2B5EF4-FFF2-40B4-BE49-F238E27FC236}">
                  <a16:creationId xmlns:a16="http://schemas.microsoft.com/office/drawing/2014/main" id="{FECDAE14-53D0-9E51-9840-50D5D4A4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758" y="1176745"/>
              <a:ext cx="1350512" cy="1358229"/>
            </a:xfrm>
            <a:prstGeom prst="rect">
              <a:avLst/>
            </a:prstGeom>
          </p:spPr>
        </p:pic>
        <p:pic>
          <p:nvPicPr>
            <p:cNvPr id="16" name="Picture 15" descr="A close-up of a pink and white cell&#10;&#10;AI-generated content may be incorrect.">
              <a:extLst>
                <a:ext uri="{FF2B5EF4-FFF2-40B4-BE49-F238E27FC236}">
                  <a16:creationId xmlns:a16="http://schemas.microsoft.com/office/drawing/2014/main" id="{E73C6498-49D1-B041-3E8D-C9CA56270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08" y="1339445"/>
              <a:ext cx="1358229" cy="1342795"/>
            </a:xfrm>
            <a:prstGeom prst="rect">
              <a:avLst/>
            </a:prstGeom>
          </p:spPr>
        </p:pic>
      </p:grpSp>
      <p:pic>
        <p:nvPicPr>
          <p:cNvPr id="20" name="Picture 19" descr="A pink and black cells&#10;&#10;AI-generated content may be incorrect.">
            <a:extLst>
              <a:ext uri="{FF2B5EF4-FFF2-40B4-BE49-F238E27FC236}">
                <a16:creationId xmlns:a16="http://schemas.microsoft.com/office/drawing/2014/main" id="{F863F19E-421A-3C20-F6EC-123A65466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79" y="3275739"/>
            <a:ext cx="1231828" cy="13233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010F93E2-DDFD-5D0F-AB44-8AB0084B0A26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3286709" y="2643555"/>
            <a:ext cx="703989" cy="56038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A4859C0-33BA-583A-B902-50BDA2ED1A9D}"/>
              </a:ext>
            </a:extLst>
          </p:cNvPr>
          <p:cNvSpPr/>
          <p:nvPr/>
        </p:nvSpPr>
        <p:spPr>
          <a:xfrm rot="18970731">
            <a:off x="1898340" y="2803931"/>
            <a:ext cx="236871" cy="753947"/>
          </a:xfrm>
          <a:prstGeom prst="rightBrace">
            <a:avLst>
              <a:gd name="adj1" fmla="val 0"/>
              <a:gd name="adj2" fmla="val 51039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447FFEA-FD3F-BE25-A059-E3FD6289AD43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>
            <a:off x="2011729" y="2396565"/>
            <a:ext cx="95922" cy="707987"/>
          </a:xfrm>
          <a:prstGeom prst="curvedConnector4">
            <a:avLst>
              <a:gd name="adj1" fmla="val -22243"/>
              <a:gd name="adj2" fmla="val 712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55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5334A-E8EB-E5D2-19E3-3E3E23433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30;p18">
                <a:extLst>
                  <a:ext uri="{FF2B5EF4-FFF2-40B4-BE49-F238E27FC236}">
                    <a16:creationId xmlns:a16="http://schemas.microsoft.com/office/drawing/2014/main" id="{596522C3-3E65-BBD5-1025-9CAD3600631C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18356" y="-83947"/>
                <a:ext cx="8053592" cy="795498"/>
              </a:xfrm>
              <a:prstGeom prst="rect">
                <a:avLst/>
              </a:prstGeom>
            </p:spPr>
            <p:txBody>
              <a:bodyPr lIns="34275" tIns="34275" rIns="34275" bIns="34275">
                <a:normAutofit/>
              </a:bodyPr>
              <a:lstStyle>
                <a:lvl1pPr algn="ctr" defTabSz="308609">
                  <a:defRPr sz="2745" b="1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lang="en-US" sz="3000" b="1" dirty="0"/>
                  <a:t>Introducing</a:t>
                </a:r>
                <a:r>
                  <a:rPr lang="en-US" sz="3300" b="1" dirty="0"/>
                  <a:t> </a:t>
                </a:r>
                <a14:m>
                  <m:oMath xmlns:m="http://schemas.openxmlformats.org/officeDocument/2006/math">
                    <m:r>
                      <a:rPr lang="en-US" sz="3300" b="1" i="1" dirty="0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33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000" dirty="0"/>
                  <a:t>Stable Operator</a:t>
                </a:r>
                <a:endParaRPr sz="3000" dirty="0"/>
              </a:p>
            </p:txBody>
          </p:sp>
        </mc:Choice>
        <mc:Fallback xmlns="">
          <p:sp>
            <p:nvSpPr>
              <p:cNvPr id="2" name="Google Shape;130;p18">
                <a:extLst>
                  <a:ext uri="{FF2B5EF4-FFF2-40B4-BE49-F238E27FC236}">
                    <a16:creationId xmlns:a16="http://schemas.microsoft.com/office/drawing/2014/main" id="{596522C3-3E65-BBD5-1025-9CAD3600631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8356" y="-83947"/>
                <a:ext cx="8053592" cy="795498"/>
              </a:xfrm>
              <a:prstGeom prst="rect">
                <a:avLst/>
              </a:prstGeom>
              <a:blipFill>
                <a:blip r:embed="rId3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0F74B3-77E3-7159-5EE2-C38FDC5A389B}"/>
                  </a:ext>
                </a:extLst>
              </p:cNvPr>
              <p:cNvSpPr txBox="1"/>
              <p:nvPr/>
            </p:nvSpPr>
            <p:spPr>
              <a:xfrm>
                <a:off x="42672" y="2087342"/>
                <a:ext cx="9101328" cy="30717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consider a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(c)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. It can been seen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invariant to permutation and may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Clearly in this application we are interested in a semantic maximum of the images, which we may define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assert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may be interpreted as a generalization of the max operator, allowing us to extrapolate in the ambient (image) space to rare and unseen observations.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So, with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operator, if we have </a:t>
                </a:r>
                <a:r>
                  <a:rPr lang="en-US" i="1" dirty="0"/>
                  <a:t>i.i.d.</a:t>
                </a:r>
                <a:r>
                  <a:rPr lang="en-US" dirty="0"/>
                  <a:t>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,..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said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stable if there exists an invertible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distribution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max-stable.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0F74B3-77E3-7159-5EE2-C38FDC5A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" y="2087342"/>
                <a:ext cx="9101328" cy="3071736"/>
              </a:xfrm>
              <a:prstGeom prst="rect">
                <a:avLst/>
              </a:prstGeom>
              <a:blipFill>
                <a:blip r:embed="rId4"/>
                <a:stretch>
                  <a:fillRect l="-697" t="-412" b="-8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A0C75E3-6FCD-4ABD-49E5-362B44B03427}"/>
              </a:ext>
            </a:extLst>
          </p:cNvPr>
          <p:cNvGrpSpPr/>
          <p:nvPr/>
        </p:nvGrpSpPr>
        <p:grpSpPr>
          <a:xfrm>
            <a:off x="4495075" y="694289"/>
            <a:ext cx="2333634" cy="1323366"/>
            <a:chOff x="4495075" y="694289"/>
            <a:chExt cx="2333634" cy="13233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7C6B6-F15C-67EE-828A-DB089DDBB0A2}"/>
                    </a:ext>
                  </a:extLst>
                </p:cNvPr>
                <p:cNvSpPr txBox="1"/>
                <p:nvPr/>
              </p:nvSpPr>
              <p:spPr>
                <a:xfrm>
                  <a:off x="4495075" y="942909"/>
                  <a:ext cx="1159432" cy="5961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7C6B6-F15C-67EE-828A-DB089DDBB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075" y="942909"/>
                  <a:ext cx="1159432" cy="596146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 descr="A pink and black cells&#10;&#10;AI-generated content may be incorrect.">
              <a:extLst>
                <a:ext uri="{FF2B5EF4-FFF2-40B4-BE49-F238E27FC236}">
                  <a16:creationId xmlns:a16="http://schemas.microsoft.com/office/drawing/2014/main" id="{70736811-B6F6-285E-EB87-63E708FF2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881" y="694289"/>
              <a:ext cx="1231828" cy="13233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C6C3A-5621-75AD-A16C-0CA61B2C4D9D}"/>
              </a:ext>
            </a:extLst>
          </p:cNvPr>
          <p:cNvGrpSpPr/>
          <p:nvPr/>
        </p:nvGrpSpPr>
        <p:grpSpPr>
          <a:xfrm>
            <a:off x="42672" y="601664"/>
            <a:ext cx="4602480" cy="1415992"/>
            <a:chOff x="42672" y="601664"/>
            <a:chExt cx="4602480" cy="1415992"/>
          </a:xfrm>
        </p:grpSpPr>
        <p:sp>
          <p:nvSpPr>
            <p:cNvPr id="15" name="Double Bracket 14">
              <a:extLst>
                <a:ext uri="{FF2B5EF4-FFF2-40B4-BE49-F238E27FC236}">
                  <a16:creationId xmlns:a16="http://schemas.microsoft.com/office/drawing/2014/main" id="{7E00C15B-038A-30E1-00F7-5C20E29F5EA6}"/>
                </a:ext>
              </a:extLst>
            </p:cNvPr>
            <p:cNvSpPr/>
            <p:nvPr/>
          </p:nvSpPr>
          <p:spPr>
            <a:xfrm>
              <a:off x="2602864" y="601664"/>
              <a:ext cx="1892211" cy="1415992"/>
            </a:xfrm>
            <a:prstGeom prst="bracketPair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CEAE7-7160-51E7-81A3-65FDDA965993}"/>
                    </a:ext>
                  </a:extLst>
                </p:cNvPr>
                <p:cNvSpPr txBox="1"/>
                <p:nvPr/>
              </p:nvSpPr>
              <p:spPr>
                <a:xfrm>
                  <a:off x="42672" y="1095036"/>
                  <a:ext cx="4602480" cy="5539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dirty="0" smtClean="0">
                            <a:latin typeface="Cambria Math" panose="02040503050406030204" pitchFamily="18" charset="0"/>
                          </a:rPr>
                          <m:t>𝝋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1CEAE7-7160-51E7-81A3-65FDDA965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" y="1095036"/>
                  <a:ext cx="4602480" cy="553998"/>
                </a:xfrm>
                <a:prstGeom prst="rect">
                  <a:avLst/>
                </a:prstGeom>
                <a:blipFill>
                  <a:blip r:embed="rId7"/>
                  <a:stretch>
                    <a:fillRect b="-1111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9DE2C9-DCDE-786C-89D7-E75DF84C4CCE}"/>
              </a:ext>
            </a:extLst>
          </p:cNvPr>
          <p:cNvGrpSpPr/>
          <p:nvPr/>
        </p:nvGrpSpPr>
        <p:grpSpPr>
          <a:xfrm>
            <a:off x="2828103" y="616075"/>
            <a:ext cx="1438838" cy="1440568"/>
            <a:chOff x="2845674" y="571443"/>
            <a:chExt cx="1438838" cy="1440568"/>
          </a:xfrm>
        </p:grpSpPr>
        <p:pic>
          <p:nvPicPr>
            <p:cNvPr id="4" name="Picture 3" descr="A close-up of a cell&#10;&#10;AI-generated content may be incorrect.">
              <a:extLst>
                <a:ext uri="{FF2B5EF4-FFF2-40B4-BE49-F238E27FC236}">
                  <a16:creationId xmlns:a16="http://schemas.microsoft.com/office/drawing/2014/main" id="{305A3E89-A960-0DE8-BEE4-75823D6DC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674" y="571443"/>
              <a:ext cx="1229002" cy="1307934"/>
            </a:xfrm>
            <a:prstGeom prst="rect">
              <a:avLst/>
            </a:prstGeom>
          </p:spPr>
        </p:pic>
        <p:pic>
          <p:nvPicPr>
            <p:cNvPr id="5" name="Picture 4" descr="A close-up of a pink and black tissue&#10;&#10;AI-generated content may be incorrect.">
              <a:extLst>
                <a:ext uri="{FF2B5EF4-FFF2-40B4-BE49-F238E27FC236}">
                  <a16:creationId xmlns:a16="http://schemas.microsoft.com/office/drawing/2014/main" id="{BF4E2D20-14B0-68B0-5ACB-3C4714FE8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423" y="632508"/>
              <a:ext cx="1229002" cy="1315408"/>
            </a:xfrm>
            <a:prstGeom prst="rect">
              <a:avLst/>
            </a:prstGeom>
          </p:spPr>
        </p:pic>
        <p:pic>
          <p:nvPicPr>
            <p:cNvPr id="8" name="Picture 7" descr="A close-up of a pink and white cell&#10;&#10;AI-generated content may be incorrect.">
              <a:extLst>
                <a:ext uri="{FF2B5EF4-FFF2-40B4-BE49-F238E27FC236}">
                  <a16:creationId xmlns:a16="http://schemas.microsoft.com/office/drawing/2014/main" id="{6A92AF2B-2DEB-74E0-F285-22DDFFCAC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487" y="711551"/>
              <a:ext cx="1236025" cy="1300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13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B78D-DE3B-33B7-8C90-FEB45961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0078DD56-B523-C985-190F-1966EB3E0B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87" y="90845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3000" dirty="0"/>
              <a:t>Latent Factorization using Neural Network</a:t>
            </a:r>
            <a:endParaRPr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CF4813-EBE0-5012-317B-24D035427E8E}"/>
                  </a:ext>
                </a:extLst>
              </p:cNvPr>
              <p:cNvSpPr txBox="1"/>
              <p:nvPr/>
            </p:nvSpPr>
            <p:spPr>
              <a:xfrm>
                <a:off x="200601" y="727970"/>
                <a:ext cx="8869964" cy="270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We desire for our representation of extreme data to have the property of </a:t>
                </a:r>
                <a:r>
                  <a:rPr lang="en-US" sz="1200" b="1" i="1" dirty="0"/>
                  <a:t>consistency, </a:t>
                </a:r>
                <a:r>
                  <a:rPr lang="en-US" sz="1200" dirty="0"/>
                  <a:t>where extrapolation in the latent domain leads to extrapolation in the observation domain.</a:t>
                </a:r>
              </a:p>
              <a:p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 achieve these two properties, we suppose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and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1200" dirty="0"/>
                  <a:t> from the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200" dirty="0"/>
                  <a:t>stable distribution are given. Our approach is to learn the encoder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200" dirty="0"/>
                  <a:t> and decoder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/>
                  <a:t> defined by constructing approximating Neural Networks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1200" b="0" dirty="0"/>
                  <a:t> using the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200" b="0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0" dirty="0"/>
                  <a:t>Our training method is based on forming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b="0" dirty="0"/>
                  <a:t> of the training data of size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b="0" dirty="0"/>
                  <a:t> (fo</a:t>
                </a:r>
                <a:r>
                  <a:rPr lang="en-US" sz="1200" dirty="0"/>
                  <a:t>r various values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b="0" dirty="0"/>
                  <a:t>) and forcing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𝑎𝑟𝑔𝑚𝑎𝑥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200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200" b="0" dirty="0"/>
                  <a:t> to be close to each other.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We will validate the approach by forming subsets,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/>
                  <a:t>, of hold-out data (for various values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/>
                  <a:t>) and assessing how close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200" dirty="0"/>
                  <a:t> are  to each other.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CF4813-EBE0-5012-317B-24D035427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1" y="727970"/>
                <a:ext cx="8869964" cy="2700994"/>
              </a:xfrm>
              <a:prstGeom prst="rect">
                <a:avLst/>
              </a:prstGeom>
              <a:blipFill>
                <a:blip r:embed="rId3"/>
                <a:stretch>
                  <a:fillRect l="-429" r="-28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7ACFA5-C8C3-9581-85D0-AC06217846F0}"/>
              </a:ext>
            </a:extLst>
          </p:cNvPr>
          <p:cNvSpPr/>
          <p:nvPr/>
        </p:nvSpPr>
        <p:spPr>
          <a:xfrm>
            <a:off x="1172251" y="3296002"/>
            <a:ext cx="578734" cy="16088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A6A133-2F85-B499-7395-7DE584C6C010}"/>
              </a:ext>
            </a:extLst>
          </p:cNvPr>
          <p:cNvGrpSpPr/>
          <p:nvPr/>
        </p:nvGrpSpPr>
        <p:grpSpPr>
          <a:xfrm>
            <a:off x="1630856" y="3207012"/>
            <a:ext cx="2617309" cy="1718153"/>
            <a:chOff x="1630856" y="3207012"/>
            <a:chExt cx="2617309" cy="171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11FE7C-617B-3BFB-F4AC-B298931C8625}"/>
                    </a:ext>
                  </a:extLst>
                </p:cNvPr>
                <p:cNvSpPr txBox="1"/>
                <p:nvPr/>
              </p:nvSpPr>
              <p:spPr>
                <a:xfrm>
                  <a:off x="1651782" y="3605888"/>
                  <a:ext cx="1159432" cy="34685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3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11FE7C-617B-3BFB-F4AC-B298931C8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782" y="3605888"/>
                  <a:ext cx="1159432" cy="346855"/>
                </a:xfrm>
                <a:prstGeom prst="rect">
                  <a:avLst/>
                </a:prstGeom>
                <a:blipFill>
                  <a:blip r:embed="rId4"/>
                  <a:stretch>
                    <a:fillRect b="-35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1A1AD6-59FF-E917-71E5-B468E73C2E8A}"/>
                    </a:ext>
                  </a:extLst>
                </p:cNvPr>
                <p:cNvSpPr txBox="1"/>
                <p:nvPr/>
              </p:nvSpPr>
              <p:spPr>
                <a:xfrm>
                  <a:off x="1630856" y="4018414"/>
                  <a:ext cx="1159432" cy="6155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/>
                    <a:t>Random Block Sizes and Max Recorded</a:t>
                  </a: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1A1AD6-59FF-E917-71E5-B468E73C2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56" y="4018414"/>
                  <a:ext cx="1159432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8163" b="-61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321E7B-753A-619A-CD7C-73A6F0BDFB41}"/>
                </a:ext>
              </a:extLst>
            </p:cNvPr>
            <p:cNvGrpSpPr/>
            <p:nvPr/>
          </p:nvGrpSpPr>
          <p:grpSpPr>
            <a:xfrm>
              <a:off x="2509239" y="3207012"/>
              <a:ext cx="1738926" cy="1718153"/>
              <a:chOff x="3690750" y="3234968"/>
              <a:chExt cx="1738926" cy="171815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AED177-6A20-8107-A002-EBF6E8B4DD7F}"/>
                  </a:ext>
                </a:extLst>
              </p:cNvPr>
              <p:cNvGrpSpPr/>
              <p:nvPr/>
            </p:nvGrpSpPr>
            <p:grpSpPr>
              <a:xfrm>
                <a:off x="4513167" y="3289603"/>
                <a:ext cx="638536" cy="1608881"/>
                <a:chOff x="2206909" y="3426106"/>
                <a:chExt cx="638536" cy="1608881"/>
              </a:xfrm>
            </p:grpSpPr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58053DBF-C696-ECA9-218F-C9AE2EE4E14C}"/>
                    </a:ext>
                  </a:extLst>
                </p:cNvPr>
                <p:cNvSpPr/>
                <p:nvPr/>
              </p:nvSpPr>
              <p:spPr>
                <a:xfrm>
                  <a:off x="2206909" y="3426106"/>
                  <a:ext cx="636607" cy="36576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07FA6843-CCF3-DC55-3B01-70C5C0BFF45C}"/>
                    </a:ext>
                  </a:extLst>
                </p:cNvPr>
                <p:cNvSpPr/>
                <p:nvPr/>
              </p:nvSpPr>
              <p:spPr>
                <a:xfrm>
                  <a:off x="2208838" y="3825218"/>
                  <a:ext cx="636607" cy="9144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0C2C1DD-ED75-FF6E-4DC7-1BD15F53F3CA}"/>
                    </a:ext>
                  </a:extLst>
                </p:cNvPr>
                <p:cNvSpPr/>
                <p:nvPr/>
              </p:nvSpPr>
              <p:spPr>
                <a:xfrm>
                  <a:off x="2206909" y="4193085"/>
                  <a:ext cx="636607" cy="54864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A5B77533-C7F9-AD98-8C41-D00B0B032AC0}"/>
                    </a:ext>
                  </a:extLst>
                </p:cNvPr>
                <p:cNvSpPr/>
                <p:nvPr/>
              </p:nvSpPr>
              <p:spPr>
                <a:xfrm>
                  <a:off x="2206909" y="4760667"/>
                  <a:ext cx="636607" cy="27432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71D02E1C-FE4F-C65F-4148-8B66D40A10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73752" y="3896883"/>
                      <a:ext cx="502920" cy="307777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t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⋮</m:t>
                            </m:r>
                          </m:oMath>
                        </m:oMathPara>
                      </a14:m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sym typeface="Arial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71D02E1C-FE4F-C65F-4148-8B66D40A10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3752" y="3896883"/>
                      <a:ext cx="502920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3846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6FD2715-F83B-794A-293B-47D4A8387A6A}"/>
                  </a:ext>
                </a:extLst>
              </p:cNvPr>
              <p:cNvGrpSpPr/>
              <p:nvPr/>
            </p:nvGrpSpPr>
            <p:grpSpPr>
              <a:xfrm>
                <a:off x="3690750" y="3234968"/>
                <a:ext cx="1738926" cy="1718153"/>
                <a:chOff x="3690750" y="3234968"/>
                <a:chExt cx="1738926" cy="1718153"/>
              </a:xfrm>
            </p:grpSpPr>
            <p:sp>
              <p:nvSpPr>
                <p:cNvPr id="15" name="Double Bracket 14">
                  <a:extLst>
                    <a:ext uri="{FF2B5EF4-FFF2-40B4-BE49-F238E27FC236}">
                      <a16:creationId xmlns:a16="http://schemas.microsoft.com/office/drawing/2014/main" id="{B80CF249-C489-FBDC-C4DC-850B5E840775}"/>
                    </a:ext>
                  </a:extLst>
                </p:cNvPr>
                <p:cNvSpPr/>
                <p:nvPr/>
              </p:nvSpPr>
              <p:spPr>
                <a:xfrm>
                  <a:off x="4202198" y="3234968"/>
                  <a:ext cx="1227478" cy="1718153"/>
                </a:xfrm>
                <a:prstGeom prst="bracketPair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1" vertOverflow="overflow" horzOverflow="overflow" vert="horz" wrap="square" lIns="91439" tIns="45719" rIns="91439" bIns="45719" numCol="1" spcCol="38100" rtlCol="0" anchor="t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63E7E87E-CAE4-AF6A-9183-7E6424FA27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90750" y="3631324"/>
                      <a:ext cx="560787" cy="477054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5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1" i="1" dirty="0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500" b="1" i="0" dirty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500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63E7E87E-CAE4-AF6A-9183-7E6424FA27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90750" y="3631324"/>
                      <a:ext cx="560787" cy="4770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444" r="-4444" b="-2564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BC46DC-8106-9CF4-C594-CBFAC6538083}"/>
              </a:ext>
            </a:extLst>
          </p:cNvPr>
          <p:cNvGrpSpPr/>
          <p:nvPr/>
        </p:nvGrpSpPr>
        <p:grpSpPr>
          <a:xfrm>
            <a:off x="4244595" y="3207012"/>
            <a:ext cx="2054732" cy="1718153"/>
            <a:chOff x="5568899" y="3380411"/>
            <a:chExt cx="2054732" cy="171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72413E9-A23E-F153-803E-B2B46895274C}"/>
                    </a:ext>
                  </a:extLst>
                </p:cNvPr>
                <p:cNvSpPr txBox="1"/>
                <p:nvPr/>
              </p:nvSpPr>
              <p:spPr>
                <a:xfrm>
                  <a:off x="5568899" y="3674990"/>
                  <a:ext cx="1159432" cy="4616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3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72413E9-A23E-F153-803E-B2B468952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899" y="3674990"/>
                  <a:ext cx="115943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1DE764-EC05-4489-FBEF-161573E47B2A}"/>
                    </a:ext>
                  </a:extLst>
                </p:cNvPr>
                <p:cNvSpPr txBox="1"/>
                <p:nvPr/>
              </p:nvSpPr>
              <p:spPr>
                <a:xfrm>
                  <a:off x="5593674" y="4112452"/>
                  <a:ext cx="1159432" cy="3227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/>
                    <a:t>Encoded</a:t>
                  </a:r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00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 b="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1DE764-EC05-4489-FBEF-161573E47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674" y="4112452"/>
                  <a:ext cx="1159432" cy="322781"/>
                </a:xfrm>
                <a:prstGeom prst="rect">
                  <a:avLst/>
                </a:prstGeom>
                <a:blipFill>
                  <a:blip r:embed="rId9"/>
                  <a:stretch>
                    <a:fillRect t="-19231" b="-1538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Double Bracket 24">
              <a:extLst>
                <a:ext uri="{FF2B5EF4-FFF2-40B4-BE49-F238E27FC236}">
                  <a16:creationId xmlns:a16="http://schemas.microsoft.com/office/drawing/2014/main" id="{289D2606-A33F-D225-BCB5-52F95E7E7CBB}"/>
                </a:ext>
              </a:extLst>
            </p:cNvPr>
            <p:cNvSpPr/>
            <p:nvPr/>
          </p:nvSpPr>
          <p:spPr>
            <a:xfrm>
              <a:off x="7127525" y="3380411"/>
              <a:ext cx="494135" cy="1718153"/>
            </a:xfrm>
            <a:prstGeom prst="bracketPair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9102650-6C0A-1827-EBA7-31FC4ABA9280}"/>
                </a:ext>
              </a:extLst>
            </p:cNvPr>
            <p:cNvSpPr/>
            <p:nvPr/>
          </p:nvSpPr>
          <p:spPr>
            <a:xfrm>
              <a:off x="7238067" y="3424467"/>
              <a:ext cx="269985" cy="365760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1A726B3-08B7-CA38-93FC-FA42C4546345}"/>
                </a:ext>
              </a:extLst>
            </p:cNvPr>
            <p:cNvSpPr/>
            <p:nvPr/>
          </p:nvSpPr>
          <p:spPr>
            <a:xfrm>
              <a:off x="7251567" y="3823579"/>
              <a:ext cx="269985" cy="91440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6C76855-D12E-8E92-49B8-3AA57A8275F6}"/>
                </a:ext>
              </a:extLst>
            </p:cNvPr>
            <p:cNvSpPr/>
            <p:nvPr/>
          </p:nvSpPr>
          <p:spPr>
            <a:xfrm>
              <a:off x="7238067" y="4191446"/>
              <a:ext cx="269985" cy="548640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A23992E-8803-1E42-4C35-51D7FCF505F9}"/>
                </a:ext>
              </a:extLst>
            </p:cNvPr>
            <p:cNvSpPr/>
            <p:nvPr/>
          </p:nvSpPr>
          <p:spPr>
            <a:xfrm>
              <a:off x="7238067" y="4759028"/>
              <a:ext cx="269985" cy="274320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1FD936B-DD9A-F140-111A-304EED19F77A}"/>
                    </a:ext>
                  </a:extLst>
                </p:cNvPr>
                <p:cNvSpPr txBox="1"/>
                <p:nvPr/>
              </p:nvSpPr>
              <p:spPr>
                <a:xfrm>
                  <a:off x="7120711" y="3894853"/>
                  <a:ext cx="502920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⋮</m:t>
                        </m:r>
                      </m:oMath>
                    </m:oMathPara>
                  </a14:m>
                  <a:endParaRPr kumimoji="0" lang="en-US" sz="2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1FD936B-DD9A-F140-111A-304EED19F7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711" y="3894853"/>
                  <a:ext cx="502920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384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A2175BB-6BE0-BF4D-D0BC-EE8FE709AB46}"/>
                    </a:ext>
                  </a:extLst>
                </p:cNvPr>
                <p:cNvSpPr txBox="1"/>
                <p:nvPr/>
              </p:nvSpPr>
              <p:spPr>
                <a:xfrm>
                  <a:off x="6455995" y="3771124"/>
                  <a:ext cx="560787" cy="4001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A2175BB-6BE0-BF4D-D0BC-EE8FE709A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995" y="3771124"/>
                  <a:ext cx="560787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2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440D8-9D7E-808A-9F3F-A3082C469404}"/>
              </a:ext>
            </a:extLst>
          </p:cNvPr>
          <p:cNvGrpSpPr/>
          <p:nvPr/>
        </p:nvGrpSpPr>
        <p:grpSpPr>
          <a:xfrm>
            <a:off x="6064667" y="3165785"/>
            <a:ext cx="1488752" cy="1718153"/>
            <a:chOff x="7388971" y="3339184"/>
            <a:chExt cx="1488752" cy="1718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2B1824E-DF49-4CF4-A0FD-D615EFBD9EF4}"/>
                    </a:ext>
                  </a:extLst>
                </p:cNvPr>
                <p:cNvSpPr txBox="1"/>
                <p:nvPr/>
              </p:nvSpPr>
              <p:spPr>
                <a:xfrm>
                  <a:off x="7408659" y="3704724"/>
                  <a:ext cx="1159432" cy="4616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3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2B1824E-DF49-4CF4-A0FD-D615EFBD9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659" y="3704724"/>
                  <a:ext cx="115943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263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447BC67-9F6E-23E5-A649-37F01ED01078}"/>
                </a:ext>
              </a:extLst>
            </p:cNvPr>
            <p:cNvGrpSpPr/>
            <p:nvPr/>
          </p:nvGrpSpPr>
          <p:grpSpPr>
            <a:xfrm>
              <a:off x="8328182" y="3339184"/>
              <a:ext cx="549541" cy="1718153"/>
              <a:chOff x="8514167" y="3312896"/>
              <a:chExt cx="549541" cy="1718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1D0BA9D-4983-16E9-A78F-A4F6AFC8A403}"/>
                      </a:ext>
                    </a:extLst>
                  </p:cNvPr>
                  <p:cNvSpPr txBox="1"/>
                  <p:nvPr/>
                </p:nvSpPr>
                <p:spPr>
                  <a:xfrm>
                    <a:off x="8514167" y="3312896"/>
                    <a:ext cx="494135" cy="4001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1D0BA9D-4983-16E9-A78F-A4F6AFC8A4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167" y="3312896"/>
                    <a:ext cx="494135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89BAEB-7A3F-8423-5F36-3AA4571DE38B}"/>
                      </a:ext>
                    </a:extLst>
                  </p:cNvPr>
                  <p:cNvSpPr txBox="1"/>
                  <p:nvPr/>
                </p:nvSpPr>
                <p:spPr>
                  <a:xfrm>
                    <a:off x="8532289" y="3696425"/>
                    <a:ext cx="494135" cy="30060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89BAEB-7A3F-8423-5F36-3AA4571DE3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2289" y="3696425"/>
                    <a:ext cx="494135" cy="30060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32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774353E-5948-8116-7FE8-690D4D404126}"/>
                      </a:ext>
                    </a:extLst>
                  </p:cNvPr>
                  <p:cNvSpPr txBox="1"/>
                  <p:nvPr/>
                </p:nvSpPr>
                <p:spPr>
                  <a:xfrm>
                    <a:off x="8523504" y="4104836"/>
                    <a:ext cx="502920" cy="30777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⋮</m:t>
                          </m:r>
                        </m:oMath>
                      </m:oMathPara>
                    </a14:m>
                    <a:endParaRPr kumimoji="0" lang="en-US" sz="2000" b="0" i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774353E-5948-8116-7FE8-690D4D4041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3504" y="4104836"/>
                    <a:ext cx="502920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F7F99D3-3B2A-5867-F20E-7DABF5D97D9C}"/>
                      </a:ext>
                    </a:extLst>
                  </p:cNvPr>
                  <p:cNvSpPr txBox="1"/>
                  <p:nvPr/>
                </p:nvSpPr>
                <p:spPr>
                  <a:xfrm>
                    <a:off x="8569573" y="4388863"/>
                    <a:ext cx="494135" cy="40011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F7F99D3-3B2A-5867-F20E-7DABF5D97D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9573" y="4388863"/>
                    <a:ext cx="494135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Double Bracket 59">
                <a:extLst>
                  <a:ext uri="{FF2B5EF4-FFF2-40B4-BE49-F238E27FC236}">
                    <a16:creationId xmlns:a16="http://schemas.microsoft.com/office/drawing/2014/main" id="{A3EA3298-18EE-6BA8-4331-1A5F25303C21}"/>
                  </a:ext>
                </a:extLst>
              </p:cNvPr>
              <p:cNvSpPr/>
              <p:nvPr/>
            </p:nvSpPr>
            <p:spPr>
              <a:xfrm>
                <a:off x="8564517" y="3312896"/>
                <a:ext cx="494135" cy="1718153"/>
              </a:xfrm>
              <a:prstGeom prst="bracketPair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37BE4D1-F692-139E-1B30-767C4D5036A4}"/>
                    </a:ext>
                  </a:extLst>
                </p:cNvPr>
                <p:cNvSpPr txBox="1"/>
                <p:nvPr/>
              </p:nvSpPr>
              <p:spPr>
                <a:xfrm>
                  <a:off x="7388971" y="4091116"/>
                  <a:ext cx="1159432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/>
                    <a:t>L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b="0" i="0" smtClean="0">
                          <a:latin typeface="Cambria Math" panose="02040503050406030204" pitchFamily="18" charset="0"/>
                        </a:rPr>
                        <m:t>atent</m:t>
                      </m:r>
                    </m:oMath>
                  </a14:m>
                  <a:endParaRPr lang="en-US" sz="1000" b="0" dirty="0"/>
                </a:p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Factors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37BE4D1-F692-139E-1B30-767C4D503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971" y="4091116"/>
                  <a:ext cx="1159432" cy="307777"/>
                </a:xfrm>
                <a:prstGeom prst="rect">
                  <a:avLst/>
                </a:prstGeom>
                <a:blipFill>
                  <a:blip r:embed="rId17"/>
                  <a:stretch>
                    <a:fillRect t="-12000" b="-24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0256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114CE-182B-FCC1-91F3-8C382FD2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30;p18">
                <a:extLst>
                  <a:ext uri="{FF2B5EF4-FFF2-40B4-BE49-F238E27FC236}">
                    <a16:creationId xmlns:a16="http://schemas.microsoft.com/office/drawing/2014/main" id="{477A276C-00A1-6DB1-9BD2-D35CC2359D53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08511" y="61351"/>
                <a:ext cx="8053592" cy="795498"/>
              </a:xfrm>
              <a:prstGeom prst="rect">
                <a:avLst/>
              </a:prstGeom>
            </p:spPr>
            <p:txBody>
              <a:bodyPr lIns="34275" tIns="34275" rIns="34275" bIns="34275">
                <a:normAutofit/>
              </a:bodyPr>
              <a:lstStyle>
                <a:lvl1pPr algn="ctr" defTabSz="308609">
                  <a:defRPr sz="2745" b="1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rPr lang="en-US" dirty="0"/>
                  <a:t>Inference Procedure for the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𝑺𝒕𝒂𝒃𝒍𝒆</m:t>
                    </m:r>
                  </m:oMath>
                </a14:m>
                <a:r>
                  <a:rPr lang="en-US" dirty="0"/>
                  <a:t> Operator </a:t>
                </a:r>
                <a:endParaRPr dirty="0"/>
              </a:p>
            </p:txBody>
          </p:sp>
        </mc:Choice>
        <mc:Fallback xmlns="">
          <p:sp>
            <p:nvSpPr>
              <p:cNvPr id="2" name="Google Shape;130;p18">
                <a:extLst>
                  <a:ext uri="{FF2B5EF4-FFF2-40B4-BE49-F238E27FC236}">
                    <a16:creationId xmlns:a16="http://schemas.microsoft.com/office/drawing/2014/main" id="{477A276C-00A1-6DB1-9BD2-D35CC2359D5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8511" y="61351"/>
                <a:ext cx="8053592" cy="795498"/>
              </a:xfrm>
              <a:prstGeom prst="rect">
                <a:avLst/>
              </a:prstGeom>
              <a:blipFill>
                <a:blip r:embed="rId3"/>
                <a:stretch>
                  <a:fillRect t="-7813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257FFB-4644-2F68-3E45-C8EE90C02B79}"/>
                  </a:ext>
                </a:extLst>
              </p:cNvPr>
              <p:cNvSpPr txBox="1"/>
              <p:nvPr/>
            </p:nvSpPr>
            <p:spPr>
              <a:xfrm>
                <a:off x="157795" y="2659681"/>
                <a:ext cx="8955024" cy="2328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We construct a dataset by building subsets of </a:t>
                </a:r>
                <a14:m>
                  <m:oMath xmlns:m="http://schemas.openxmlformats.org/officeDocument/2006/math">
                    <m:r>
                      <a:rPr kumimoji="0" lang="en-US" sz="1200" b="0" i="0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{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𝜑</m:t>
                    </m:r>
                    <m:d>
                      <m:d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}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𝜂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∈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𝒫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({1, …, 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𝑁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})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is the powerset, with the dataset partitioned into blocks of size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, of varying size.</a:t>
                </a:r>
                <a:r>
                  <a:rPr lang="en-US" sz="1200" dirty="0"/>
                  <a:t> </a:t>
                </a:r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We define a decoder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𝑓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: </m:t>
                    </m:r>
                    <m:sSup>
                      <m:sSup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ℝ</m:t>
                        </m:r>
                      </m:e>
                      <m:sup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𝑘</m:t>
                        </m:r>
                      </m:sup>
                    </m:sSup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sSup>
                      <m:sSup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ℝ</m:t>
                        </m:r>
                      </m:e>
                      <m:sup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𝑧</m:t>
                        </m:r>
                      </m:e>
                      <m:sub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∈</m:t>
                    </m:r>
                    <m:sSup>
                      <m:sSup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ℝ</m:t>
                        </m:r>
                      </m:e>
                      <m:sup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are max stable latent vectors. 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1200" b="0" i="0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=1, …, 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where the max is taken component-wise over all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components. </a:t>
                </a:r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Defining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kumimoji="0" lang="en-US" sz="1200" b="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200" b="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  <m:r>
                          <a:rPr kumimoji="0" lang="en-US" sz="1200" b="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sup>
                    </m:sSup>
                    <m:r>
                      <a:rPr kumimoji="0" lang="en-US" sz="1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12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1200" b="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200" b="0" i="1" u="none" strike="noStrike" cap="none" spc="0" normalizeH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cap="none" spc="0" normalizeH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200" b="0" i="1" u="none" strike="noStrike" cap="none" spc="0" normalizeH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 as the decoded values, we enforce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𝜑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stability by requiring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𝜑</m:t>
                    </m:r>
                    <m:d>
                      <m:d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200" b="0" i="1" u="none" strike="noStrike" cap="none" spc="0" normalizeH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200" b="0" i="1" u="none" strike="noStrike" cap="none" spc="0" normalizeH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1200" b="0" i="1" u="none" strike="noStrike" cap="none" spc="0" normalizeH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𝑋</m:t>
                        </m:r>
                      </m:e>
                      <m:sup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be close to each other, by using a distance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We note that we ensure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12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is max-stable by using the decomposition of the MEV into the radial and spectral measure, as proposed by De Haan, letting</a:t>
                </a:r>
                <a:r>
                  <a:rPr lang="en-US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(∙) </m:t>
                    </m:r>
                  </m:oMath>
                </a14:m>
                <a:r>
                  <a:rPr lang="en-US" sz="1200" b="0" dirty="0">
                    <a:ea typeface="Cambria Math" panose="02040503050406030204" pitchFamily="18" charset="0"/>
                  </a:rPr>
                  <a:t>be a sample from the spectral distribution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200" b="0" dirty="0">
                    <a:ea typeface="Cambria Math" panose="02040503050406030204" pitchFamily="18" charset="0"/>
                  </a:rPr>
                  <a:t> be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b="0" dirty="0">
                    <a:ea typeface="Cambria Math" panose="02040503050406030204" pitchFamily="18" charset="0"/>
                  </a:rPr>
                  <a:t> arrival of a unit rate Poisson point process, where the max-stable random variable may be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 This results in the following minimization problem: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min</m:t>
                        </m:r>
                      </m:e>
                      <m:lim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𝜙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,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𝜃</m:t>
                        </m:r>
                      </m:lim>
                    </m:limLow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  </m:t>
                    </m:r>
                    <m:sSub>
                      <m:sSub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~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𝑃</m:t>
                        </m:r>
                      </m:sub>
                    </m:sSub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Arial"/>
                      </a:rPr>
                      <m:t>   </m:t>
                    </m:r>
                    <m:sSub>
                      <m:sSub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𝔼</m:t>
                        </m:r>
                      </m:e>
                      <m:sub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𝑧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~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𝑀𝐸𝑉</m:t>
                        </m:r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 (</m:t>
                        </m:r>
                        <m:sSub>
                          <m:sSub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1200" b="0" i="0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Θ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12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)</m:t>
                        </m:r>
                      </m:sub>
                    </m:sSub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 [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ℒ</m:t>
                    </m:r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(</m:t>
                    </m:r>
                    <m:sSup>
                      <m:sSup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𝑋</m:t>
                        </m:r>
                      </m:e>
                      <m:sup>
                        <m:d>
                          <m:dPr>
                            <m:ctrlP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2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, </m:t>
                    </m:r>
                    <m:sSub>
                      <m:sSub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2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Ω</m:t>
                        </m:r>
                      </m:sub>
                    </m:sSub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(</m:t>
                    </m:r>
                    <m:sSub>
                      <m:sSubPr>
                        <m:ctrlP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12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))]</m:t>
                    </m:r>
                  </m:oMath>
                </a14:m>
                <a:endParaRPr kumimoji="0" lang="en-US" sz="12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257FFB-4644-2F68-3E45-C8EE90C0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5" y="2659681"/>
                <a:ext cx="8955024" cy="2328328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8E339E6-7A37-09D9-A069-76C71BE73848}"/>
              </a:ext>
            </a:extLst>
          </p:cNvPr>
          <p:cNvGrpSpPr/>
          <p:nvPr/>
        </p:nvGrpSpPr>
        <p:grpSpPr>
          <a:xfrm>
            <a:off x="2662371" y="897947"/>
            <a:ext cx="2624922" cy="1642945"/>
            <a:chOff x="2662371" y="897947"/>
            <a:chExt cx="2624922" cy="16429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49209-5A74-33E4-1912-1D93F4014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112" y="897947"/>
              <a:ext cx="1724181" cy="12940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229184-4E53-9755-6DFC-EA89632C4C0F}"/>
                    </a:ext>
                  </a:extLst>
                </p:cNvPr>
                <p:cNvSpPr txBox="1"/>
                <p:nvPr/>
              </p:nvSpPr>
              <p:spPr>
                <a:xfrm>
                  <a:off x="2662371" y="1089431"/>
                  <a:ext cx="1159432" cy="5961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229184-4E53-9755-6DFC-EA89632C4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371" y="1089431"/>
                  <a:ext cx="1159432" cy="596146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BBA4262-C8AB-E253-912B-9201644BF8E3}"/>
                    </a:ext>
                  </a:extLst>
                </p:cNvPr>
                <p:cNvSpPr txBox="1"/>
                <p:nvPr/>
              </p:nvSpPr>
              <p:spPr>
                <a:xfrm>
                  <a:off x="2980474" y="1621688"/>
                  <a:ext cx="614072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Encoding: </a:t>
                  </a:r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000" dirty="0">
                            <a:latin typeface="Cambria Math" panose="02040503050406030204" pitchFamily="18" charset="0"/>
                          </a:rPr>
                          <m:t>K</m:t>
                        </m:r>
                        <m:d>
                          <m:d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0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10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BBA4262-C8AB-E253-912B-9201644BF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474" y="1621688"/>
                  <a:ext cx="61407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2000" t="-15385" r="-8000" b="-769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EA6D63-8851-4C27-9B56-9B63467EB1B5}"/>
                    </a:ext>
                  </a:extLst>
                </p:cNvPr>
                <p:cNvSpPr txBox="1"/>
                <p:nvPr/>
              </p:nvSpPr>
              <p:spPr>
                <a:xfrm>
                  <a:off x="3837864" y="2233115"/>
                  <a:ext cx="1174675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Max stable factors: </a:t>
                  </a:r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𝑧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∼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𝑀𝐸𝑉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 (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𝐾</m:t>
                        </m:r>
                        <m:d>
                          <m:d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𝑋</m:t>
                            </m:r>
                          </m:e>
                        </m:d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EA6D63-8851-4C27-9B56-9B63467EB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864" y="2233115"/>
                  <a:ext cx="117467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6452" t="-15385" b="-192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3E8102-BC28-DEE3-945E-7DCF4AA473E9}"/>
              </a:ext>
            </a:extLst>
          </p:cNvPr>
          <p:cNvGrpSpPr/>
          <p:nvPr/>
        </p:nvGrpSpPr>
        <p:grpSpPr>
          <a:xfrm>
            <a:off x="5253171" y="725821"/>
            <a:ext cx="2619542" cy="1757999"/>
            <a:chOff x="5253171" y="725821"/>
            <a:chExt cx="2619542" cy="1757999"/>
          </a:xfrm>
        </p:grpSpPr>
        <p:pic>
          <p:nvPicPr>
            <p:cNvPr id="12" name="Picture 11" descr="A pink and black cells&#10;&#10;AI-generated content may be incorrect.">
              <a:extLst>
                <a:ext uri="{FF2B5EF4-FFF2-40B4-BE49-F238E27FC236}">
                  <a16:creationId xmlns:a16="http://schemas.microsoft.com/office/drawing/2014/main" id="{9F946588-7BA5-AAC3-BE6A-A502CC28E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717" y="725821"/>
              <a:ext cx="1231828" cy="1323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4406E6-C1DB-3E21-5ED5-3AFAE2C00CF5}"/>
                    </a:ext>
                  </a:extLst>
                </p:cNvPr>
                <p:cNvSpPr txBox="1"/>
                <p:nvPr/>
              </p:nvSpPr>
              <p:spPr>
                <a:xfrm>
                  <a:off x="5253171" y="1089431"/>
                  <a:ext cx="1159432" cy="5961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⟹</m:t>
                        </m:r>
                      </m:oMath>
                    </m:oMathPara>
                  </a14:m>
                  <a:endPara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4406E6-C1DB-3E21-5ED5-3AFAE2C00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171" y="1089431"/>
                  <a:ext cx="1159432" cy="596146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38717ED-F23B-0751-3A6B-309CC8AE629A}"/>
                    </a:ext>
                  </a:extLst>
                </p:cNvPr>
                <p:cNvSpPr txBox="1"/>
                <p:nvPr/>
              </p:nvSpPr>
              <p:spPr>
                <a:xfrm>
                  <a:off x="5425041" y="1621688"/>
                  <a:ext cx="909673" cy="3182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Extrapolation: 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f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sz="1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1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10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0" lang="en-US" sz="1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1000" b="0" i="1" u="none" strike="noStrike" cap="none" spc="0" normalizeH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(</m:t>
                          </m:r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𝑛</m:t>
                          </m:r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38717ED-F23B-0751-3A6B-309CC8AE6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5041" y="1621688"/>
                  <a:ext cx="909673" cy="318229"/>
                </a:xfrm>
                <a:prstGeom prst="rect">
                  <a:avLst/>
                </a:prstGeom>
                <a:blipFill>
                  <a:blip r:embed="rId10"/>
                  <a:stretch>
                    <a:fillRect l="-9722" t="-11538" r="-4167" b="-192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00D641-F747-2296-BB90-B5CD88B36B2D}"/>
                    </a:ext>
                  </a:extLst>
                </p:cNvPr>
                <p:cNvSpPr txBox="1"/>
                <p:nvPr/>
              </p:nvSpPr>
              <p:spPr>
                <a:xfrm>
                  <a:off x="6560548" y="2169503"/>
                  <a:ext cx="1312165" cy="3143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Out of distribution data: </a:t>
                  </a:r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𝑋</m:t>
                            </m:r>
                          </m:e>
                          <m:sup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(</m:t>
                            </m:r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)</m:t>
                            </m:r>
                          </m:sup>
                        </m:sSup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=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𝜑</m:t>
                        </m:r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{</m:t>
                        </m:r>
                        <m:sSub>
                          <m:sSub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,…, </m:t>
                        </m:r>
                        <m:sSub>
                          <m:sSubPr>
                            <m:ctrlP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0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}</m:t>
                        </m:r>
                      </m:oMath>
                    </m:oMathPara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00D641-F747-2296-BB90-B5CD88B36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548" y="2169503"/>
                  <a:ext cx="1312165" cy="314317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5385" r="-8654" b="-1538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D7D1DD-BFC4-BBA0-98C3-F836C1428AE6}"/>
              </a:ext>
            </a:extLst>
          </p:cNvPr>
          <p:cNvGrpSpPr/>
          <p:nvPr/>
        </p:nvGrpSpPr>
        <p:grpSpPr>
          <a:xfrm>
            <a:off x="1090123" y="631983"/>
            <a:ext cx="1654043" cy="1830651"/>
            <a:chOff x="1090123" y="631983"/>
            <a:chExt cx="1654043" cy="18306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7C4A55-B8ED-BC13-9F94-636D34B56907}"/>
                </a:ext>
              </a:extLst>
            </p:cNvPr>
            <p:cNvGrpSpPr/>
            <p:nvPr/>
          </p:nvGrpSpPr>
          <p:grpSpPr>
            <a:xfrm>
              <a:off x="1166140" y="631983"/>
              <a:ext cx="1365506" cy="1454530"/>
              <a:chOff x="1954693" y="-1433724"/>
              <a:chExt cx="1500512" cy="1501880"/>
            </a:xfrm>
          </p:grpSpPr>
          <p:pic>
            <p:nvPicPr>
              <p:cNvPr id="13" name="Picture 12" descr="A close-up of a cell&#10;&#10;AI-generated content may be incorrect.">
                <a:extLst>
                  <a:ext uri="{FF2B5EF4-FFF2-40B4-BE49-F238E27FC236}">
                    <a16:creationId xmlns:a16="http://schemas.microsoft.com/office/drawing/2014/main" id="{9C851EC9-BD1E-6B76-3AED-D148DAB2E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693" y="-1433724"/>
                <a:ext cx="1350512" cy="1350512"/>
              </a:xfrm>
              <a:prstGeom prst="rect">
                <a:avLst/>
              </a:prstGeom>
            </p:spPr>
          </p:pic>
          <p:pic>
            <p:nvPicPr>
              <p:cNvPr id="14" name="Picture 13" descr="A close-up of a pink and black tissue&#10;&#10;AI-generated content may be incorrect.">
                <a:extLst>
                  <a:ext uri="{FF2B5EF4-FFF2-40B4-BE49-F238E27FC236}">
                    <a16:creationId xmlns:a16="http://schemas.microsoft.com/office/drawing/2014/main" id="{4D85679D-751F-1B11-D76A-4E6BDAFB3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4693" y="-1290073"/>
                <a:ext cx="1350512" cy="135822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3806DA-E3F5-B834-A73C-D827228501FC}"/>
                    </a:ext>
                  </a:extLst>
                </p:cNvPr>
                <p:cNvSpPr txBox="1"/>
                <p:nvPr/>
              </p:nvSpPr>
              <p:spPr>
                <a:xfrm>
                  <a:off x="1090123" y="2308746"/>
                  <a:ext cx="1654043" cy="1538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u="none" strike="noStrike" cap="none" spc="0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Arial"/>
                    </a:rPr>
                    <a:t>Data available: </a:t>
                  </a:r>
                  <a14:m>
                    <m:oMath xmlns:m="http://schemas.openxmlformats.org/officeDocument/2006/math">
                      <m:r>
                        <a:rPr kumimoji="0" lang="en-US" sz="10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{</m:t>
                      </m:r>
                      <m:sSub>
                        <m:sSubPr>
                          <m:ctrlP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𝑋</m:t>
                          </m:r>
                        </m:e>
                        <m:sub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10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, </m:t>
                      </m:r>
                      <m:sSub>
                        <m:sSubPr>
                          <m:ctrlP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𝑋</m:t>
                          </m:r>
                        </m:e>
                        <m:sub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10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, …,</m:t>
                      </m:r>
                      <m:sSub>
                        <m:sSubPr>
                          <m:ctrlP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𝑋</m:t>
                          </m:r>
                        </m:e>
                        <m:sub>
                          <m:r>
                            <a:rPr kumimoji="0" lang="en-US" sz="10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kumimoji="0" lang="en-US" sz="10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}</m:t>
                      </m:r>
                    </m:oMath>
                  </a14:m>
                  <a:endParaRPr kumimoji="0" lang="en-US" sz="1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3806DA-E3F5-B834-A73C-D82722850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123" y="2308746"/>
                  <a:ext cx="1654043" cy="153888"/>
                </a:xfrm>
                <a:prstGeom prst="rect">
                  <a:avLst/>
                </a:prstGeom>
                <a:blipFill>
                  <a:blip r:embed="rId14"/>
                  <a:stretch>
                    <a:fillRect l="-4545" t="-23077" r="-2273" b="-5384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 descr="A close-up of a pink and white cell&#10;&#10;AI-generated content may be incorrect.">
              <a:extLst>
                <a:ext uri="{FF2B5EF4-FFF2-40B4-BE49-F238E27FC236}">
                  <a16:creationId xmlns:a16="http://schemas.microsoft.com/office/drawing/2014/main" id="{3B58945F-4269-2F67-DC32-ED6828220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10" y="894752"/>
              <a:ext cx="1236025" cy="1300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872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D638B6A6-160D-8BFD-EEB6-6964629F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87" y="745820"/>
            <a:ext cx="2860613" cy="4207301"/>
          </a:xfrm>
          <a:prstGeom prst="rect">
            <a:avLst/>
          </a:prstGeom>
        </p:spPr>
      </p:pic>
      <p:sp>
        <p:nvSpPr>
          <p:cNvPr id="4" name="Google Shape;130;p18">
            <a:extLst>
              <a:ext uri="{FF2B5EF4-FFF2-40B4-BE49-F238E27FC236}">
                <a16:creationId xmlns:a16="http://schemas.microsoft.com/office/drawing/2014/main" id="{8D96A0E9-D2ED-AC1F-D22B-1E71CE08B9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87" y="190379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Algorithm to Train the Encoder and Decoder</a:t>
            </a:r>
            <a:endParaRPr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0A80DE-D840-D426-4478-CC8BD9916AC1}"/>
              </a:ext>
            </a:extLst>
          </p:cNvPr>
          <p:cNvSpPr/>
          <p:nvPr/>
        </p:nvSpPr>
        <p:spPr>
          <a:xfrm>
            <a:off x="5055020" y="1711803"/>
            <a:ext cx="3607358" cy="578880"/>
          </a:xfrm>
          <a:prstGeom prst="roundRect">
            <a:avLst/>
          </a:prstGeom>
          <a:solidFill>
            <a:srgbClr val="00B0F0">
              <a:alpha val="25315"/>
            </a:srgbClr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/>
              <a:t>Separate data into random block sizes for each batch.</a:t>
            </a:r>
            <a:endParaRPr lang="en-US" b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F0BD08-9609-8B67-749F-7F4C6C175B1D}"/>
              </a:ext>
            </a:extLst>
          </p:cNvPr>
          <p:cNvSpPr/>
          <p:nvPr/>
        </p:nvSpPr>
        <p:spPr>
          <a:xfrm>
            <a:off x="1771918" y="1611051"/>
            <a:ext cx="2739549" cy="636737"/>
          </a:xfrm>
          <a:prstGeom prst="roundRect">
            <a:avLst/>
          </a:prstGeom>
          <a:solidFill>
            <a:srgbClr val="00B0F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1B8A77-74E7-4130-A4BA-B636E19F955D}"/>
              </a:ext>
            </a:extLst>
          </p:cNvPr>
          <p:cNvSpPr/>
          <p:nvPr/>
        </p:nvSpPr>
        <p:spPr>
          <a:xfrm>
            <a:off x="1711387" y="3577058"/>
            <a:ext cx="2800080" cy="444380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8F6920-87C7-4D25-BD3B-9E5D03D681D2}"/>
              </a:ext>
            </a:extLst>
          </p:cNvPr>
          <p:cNvSpPr/>
          <p:nvPr/>
        </p:nvSpPr>
        <p:spPr>
          <a:xfrm>
            <a:off x="1771918" y="1120582"/>
            <a:ext cx="2739549" cy="306700"/>
          </a:xfrm>
          <a:prstGeom prst="roundRect">
            <a:avLst/>
          </a:prstGeom>
          <a:solidFill>
            <a:srgbClr val="FFC00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8E288E-9086-B53A-B225-9E8AB7D4CD69}"/>
              </a:ext>
            </a:extLst>
          </p:cNvPr>
          <p:cNvSpPr/>
          <p:nvPr/>
        </p:nvSpPr>
        <p:spPr>
          <a:xfrm>
            <a:off x="5028851" y="1049870"/>
            <a:ext cx="3659695" cy="578880"/>
          </a:xfrm>
          <a:prstGeom prst="roundRect">
            <a:avLst/>
          </a:prstGeom>
          <a:solidFill>
            <a:srgbClr val="FFC000">
              <a:alpha val="22000"/>
            </a:srgbClr>
          </a:solidFill>
          <a:ln w="25400" cap="flat">
            <a:solidFill>
              <a:srgbClr val="FFC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 is organized into features / labels, where labels are the context for extremes.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5C6508-662A-32EC-2A8C-ABC195922271}"/>
              </a:ext>
            </a:extLst>
          </p:cNvPr>
          <p:cNvSpPr/>
          <p:nvPr/>
        </p:nvSpPr>
        <p:spPr>
          <a:xfrm>
            <a:off x="1711388" y="2365939"/>
            <a:ext cx="2800080" cy="1196525"/>
          </a:xfrm>
          <a:prstGeom prst="roundRect">
            <a:avLst/>
          </a:prstGeom>
          <a:solidFill>
            <a:srgbClr val="0070C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D9C0573-820B-B9C9-1B42-B993EC5B4498}"/>
                  </a:ext>
                </a:extLst>
              </p:cNvPr>
              <p:cNvSpPr/>
              <p:nvPr/>
            </p:nvSpPr>
            <p:spPr>
              <a:xfrm>
                <a:off x="5055020" y="2370498"/>
                <a:ext cx="3607358" cy="772744"/>
              </a:xfrm>
              <a:prstGeom prst="roundRect">
                <a:avLst/>
              </a:prstGeom>
              <a:solidFill>
                <a:srgbClr val="0070C0">
                  <a:alpha val="22000"/>
                </a:srgbClr>
              </a:solidFill>
              <a:ln w="25400" cap="flat">
                <a:solidFill>
                  <a:srgbClr val="0070C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Max over embedded values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 </a:t>
                </a: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are scaled by the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𝑛</m:t>
                        </m:r>
                      </m:e>
                      <m:sup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 arrival of </a:t>
                </a:r>
                <a:r>
                  <a:rPr lang="en-US" dirty="0"/>
                  <a:t>P</a:t>
                </a:r>
                <a:r>
                  <a:rPr kumimoji="0" lang="en-US" sz="1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oisson point process, and decoded.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D9C0573-820B-B9C9-1B42-B993EC5B4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20" y="2370498"/>
                <a:ext cx="3607358" cy="7727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>
                <a:solidFill>
                  <a:srgbClr val="0070C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15DF3F-D8EE-B543-C8A6-8044C8C3B5F6}"/>
              </a:ext>
            </a:extLst>
          </p:cNvPr>
          <p:cNvSpPr/>
          <p:nvPr/>
        </p:nvSpPr>
        <p:spPr>
          <a:xfrm>
            <a:off x="5081188" y="3223057"/>
            <a:ext cx="3607358" cy="578880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Calculate the loss between semantic and reconstructed maximum, then update model</a:t>
            </a:r>
          </a:p>
        </p:txBody>
      </p:sp>
    </p:spTree>
    <p:extLst>
      <p:ext uri="{BB962C8B-B14F-4D97-AF65-F5344CB8AC3E}">
        <p14:creationId xmlns:p14="http://schemas.microsoft.com/office/powerpoint/2010/main" val="1299894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1601-6720-7BD8-FFA9-A83798C1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aper&#10;&#10;AI-generated content may be incorrect.">
            <a:extLst>
              <a:ext uri="{FF2B5EF4-FFF2-40B4-BE49-F238E27FC236}">
                <a16:creationId xmlns:a16="http://schemas.microsoft.com/office/drawing/2014/main" id="{300FC625-DA19-ECFF-3687-007CECB40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87" y="868740"/>
            <a:ext cx="3124313" cy="3517248"/>
          </a:xfrm>
          <a:prstGeom prst="rect">
            <a:avLst/>
          </a:prstGeom>
        </p:spPr>
      </p:pic>
      <p:sp>
        <p:nvSpPr>
          <p:cNvPr id="4" name="Google Shape;130;p18">
            <a:extLst>
              <a:ext uri="{FF2B5EF4-FFF2-40B4-BE49-F238E27FC236}">
                <a16:creationId xmlns:a16="http://schemas.microsoft.com/office/drawing/2014/main" id="{40513553-1962-ACA6-7A64-EA2CD74FD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87" y="190379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 fontScale="90000"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Algorithm to Generate from the Encoder and Decoder</a:t>
            </a:r>
            <a:endParaRPr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8AD265-6B18-2816-4D80-BC01080835DA}"/>
              </a:ext>
            </a:extLst>
          </p:cNvPr>
          <p:cNvSpPr/>
          <p:nvPr/>
        </p:nvSpPr>
        <p:spPr>
          <a:xfrm>
            <a:off x="5002685" y="1714949"/>
            <a:ext cx="3607358" cy="578880"/>
          </a:xfrm>
          <a:prstGeom prst="roundRect">
            <a:avLst/>
          </a:prstGeom>
          <a:solidFill>
            <a:srgbClr val="00B0F0">
              <a:alpha val="25315"/>
            </a:srgbClr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/>
              <a:t>Encode all existing data for generation purpose</a:t>
            </a:r>
            <a:endParaRPr lang="en-US" b="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F22A11-0E56-0203-2FD0-E91367A4F2C2}"/>
              </a:ext>
            </a:extLst>
          </p:cNvPr>
          <p:cNvSpPr/>
          <p:nvPr/>
        </p:nvSpPr>
        <p:spPr>
          <a:xfrm>
            <a:off x="1511269" y="1927338"/>
            <a:ext cx="3124314" cy="324916"/>
          </a:xfrm>
          <a:prstGeom prst="roundRect">
            <a:avLst/>
          </a:prstGeom>
          <a:solidFill>
            <a:srgbClr val="00B0F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F03929E-6C30-A298-7B4B-8D92898C64D5}"/>
              </a:ext>
            </a:extLst>
          </p:cNvPr>
          <p:cNvSpPr/>
          <p:nvPr/>
        </p:nvSpPr>
        <p:spPr>
          <a:xfrm>
            <a:off x="1511269" y="2227374"/>
            <a:ext cx="3124313" cy="817243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6B05B1-7505-7B9D-3F3B-37DCEDA561A0}"/>
              </a:ext>
            </a:extLst>
          </p:cNvPr>
          <p:cNvSpPr/>
          <p:nvPr/>
        </p:nvSpPr>
        <p:spPr>
          <a:xfrm>
            <a:off x="5002683" y="2403484"/>
            <a:ext cx="3607358" cy="817243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Separated encoded existing data into blocks, where blocksize controls extremeness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79D022-35B6-04B3-0B89-8509DD7066D1}"/>
              </a:ext>
            </a:extLst>
          </p:cNvPr>
          <p:cNvSpPr/>
          <p:nvPr/>
        </p:nvSpPr>
        <p:spPr>
          <a:xfrm>
            <a:off x="1492442" y="1315277"/>
            <a:ext cx="3143142" cy="597672"/>
          </a:xfrm>
          <a:prstGeom prst="roundRect">
            <a:avLst/>
          </a:prstGeom>
          <a:solidFill>
            <a:srgbClr val="FFC00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5B8BBDD-33DA-ACD4-53DF-F26BA65A7C3D}"/>
              </a:ext>
            </a:extLst>
          </p:cNvPr>
          <p:cNvSpPr/>
          <p:nvPr/>
        </p:nvSpPr>
        <p:spPr>
          <a:xfrm>
            <a:off x="5002683" y="1059400"/>
            <a:ext cx="3659695" cy="578880"/>
          </a:xfrm>
          <a:prstGeom prst="roundRect">
            <a:avLst/>
          </a:prstGeom>
          <a:solidFill>
            <a:srgbClr val="FFC000">
              <a:alpha val="22000"/>
            </a:srgbClr>
          </a:solidFill>
          <a:ln w="25400" cap="flat">
            <a:solidFill>
              <a:srgbClr val="FFC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 is organized into features / labels, where labels are the context for extremes.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8E3CFD-23F9-0AF4-23FB-81A05944F3CB}"/>
              </a:ext>
            </a:extLst>
          </p:cNvPr>
          <p:cNvSpPr/>
          <p:nvPr/>
        </p:nvSpPr>
        <p:spPr>
          <a:xfrm>
            <a:off x="1514744" y="3020374"/>
            <a:ext cx="3143141" cy="932293"/>
          </a:xfrm>
          <a:prstGeom prst="roundRect">
            <a:avLst/>
          </a:prstGeom>
          <a:solidFill>
            <a:srgbClr val="0070C0">
              <a:alpha val="22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64B73D7-E9FD-E5C3-ACDE-8ED62A9955E5}"/>
              </a:ext>
            </a:extLst>
          </p:cNvPr>
          <p:cNvSpPr/>
          <p:nvPr/>
        </p:nvSpPr>
        <p:spPr>
          <a:xfrm>
            <a:off x="5028851" y="3330382"/>
            <a:ext cx="3607358" cy="1055606"/>
          </a:xfrm>
          <a:prstGeom prst="roundRect">
            <a:avLst/>
          </a:prstGeom>
          <a:solidFill>
            <a:srgbClr val="0070C0">
              <a:alpha val="22000"/>
            </a:srgbClr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Generate </a:t>
            </a:r>
            <a:r>
              <a:rPr lang="en-US" dirty="0"/>
              <a:t>observations of Poisson point process, scale the encoded data according to the spectral decomposition, take max, and decode.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09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D4564-B8D0-386C-8A12-38F82FB6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B782E4E4-791B-1BDD-7B0D-01C3FAEAF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764" y="19357"/>
            <a:ext cx="8053592" cy="795498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algn="ctr" defTabSz="308609">
              <a:defRPr sz="2745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Application Experiments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CB5D9-CD4A-9E39-27C8-618BE116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252"/>
          <a:stretch/>
        </p:blipFill>
        <p:spPr>
          <a:xfrm>
            <a:off x="323847" y="3607548"/>
            <a:ext cx="1244141" cy="11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6AB42-16BA-6C64-A305-7B30D1162E91}"/>
                  </a:ext>
                </a:extLst>
              </p:cNvPr>
              <p:cNvSpPr txBox="1"/>
              <p:nvPr/>
            </p:nvSpPr>
            <p:spPr>
              <a:xfrm>
                <a:off x="5497976" y="507497"/>
                <a:ext cx="3646024" cy="46166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Comparison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stable model used to extrapolate extreme daily drawdowns for a selection of six components of the S&amp;P 500 index compared to a baseline CVAE. The error is lower for the proposed model and scales appropriately with block size.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extrapolate to worst case atmospheric / drought conditions at six locations across the western United States. We compare the predictive performance between the CVAE baseline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stable proposal, verifying the proposed method is more accurate visually.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Comparison of generated digits for 7 and 8 year-old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stable model (right) and original handwriting (left). 7 and 8 year-old data was held out of the training.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C6AB42-16BA-6C64-A305-7B30D116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976" y="507497"/>
                <a:ext cx="3646024" cy="4616646"/>
              </a:xfrm>
              <a:prstGeom prst="rect">
                <a:avLst/>
              </a:prstGeom>
              <a:blipFill>
                <a:blip r:embed="rId4"/>
                <a:stretch>
                  <a:fillRect l="-1389" t="-274" r="-2778" b="-5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FD852C4-800A-4415-D4AE-FCF25F18F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67" y="774930"/>
            <a:ext cx="1915891" cy="957946"/>
          </a:xfrm>
          <a:prstGeom prst="rect">
            <a:avLst/>
          </a:prstGeom>
        </p:spPr>
      </p:pic>
      <p:pic>
        <p:nvPicPr>
          <p:cNvPr id="5" name="Picture 4" descr="A screenshot of a number&#10;&#10;AI-generated content may be incorrect.">
            <a:extLst>
              <a:ext uri="{FF2B5EF4-FFF2-40B4-BE49-F238E27FC236}">
                <a16:creationId xmlns:a16="http://schemas.microsoft.com/office/drawing/2014/main" id="{7938DCD5-C723-A67A-D949-C1F60305D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0" y="922520"/>
            <a:ext cx="1890905" cy="2782686"/>
          </a:xfrm>
          <a:prstGeom prst="rect">
            <a:avLst/>
          </a:prstGeom>
        </p:spPr>
      </p:pic>
      <p:pic>
        <p:nvPicPr>
          <p:cNvPr id="8" name="Picture 7" descr="A graph of a river error&#10;&#10;AI-generated content may be incorrect.">
            <a:extLst>
              <a:ext uri="{FF2B5EF4-FFF2-40B4-BE49-F238E27FC236}">
                <a16:creationId xmlns:a16="http://schemas.microsoft.com/office/drawing/2014/main" id="{CB15D2BB-B67D-1ACE-6161-8DBF01984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59" y="3607548"/>
            <a:ext cx="1325759" cy="1070987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5E17AE-7EDC-FBB8-EB05-2330A401F4F0}"/>
              </a:ext>
            </a:extLst>
          </p:cNvPr>
          <p:cNvSpPr/>
          <p:nvPr/>
        </p:nvSpPr>
        <p:spPr>
          <a:xfrm>
            <a:off x="205245" y="3245533"/>
            <a:ext cx="2969273" cy="1897967"/>
          </a:xfrm>
          <a:prstGeom prst="roundRect">
            <a:avLst/>
          </a:prstGeom>
          <a:solidFill>
            <a:schemeClr val="tx2">
              <a:alpha val="4066"/>
            </a:schemeClr>
          </a:solidFill>
          <a:ln w="25400" cap="flat">
            <a:solidFill>
              <a:schemeClr val="tx2">
                <a:alpha val="38168"/>
              </a:schemeClr>
            </a:solidFill>
            <a:prstDash val="solid"/>
            <a:round/>
          </a:ln>
          <a:effectLst>
            <a:outerShdw blurRad="251977" dist="90353" dir="7740000" rotWithShape="0">
              <a:srgbClr val="000000">
                <a:alpha val="72329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 descr="A graph of a graph&#10;&#10;AI-generated content may be incorrect.">
            <a:extLst>
              <a:ext uri="{FF2B5EF4-FFF2-40B4-BE49-F238E27FC236}">
                <a16:creationId xmlns:a16="http://schemas.microsoft.com/office/drawing/2014/main" id="{2D451E28-914E-1289-7CC0-0CDAC8E3B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4" y="1876392"/>
            <a:ext cx="1251127" cy="105218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A1CA065-910E-C723-5795-CE2B0D654980}"/>
              </a:ext>
            </a:extLst>
          </p:cNvPr>
          <p:cNvSpPr/>
          <p:nvPr/>
        </p:nvSpPr>
        <p:spPr>
          <a:xfrm>
            <a:off x="181909" y="657578"/>
            <a:ext cx="2992609" cy="2444439"/>
          </a:xfrm>
          <a:prstGeom prst="roundRect">
            <a:avLst/>
          </a:prstGeom>
          <a:solidFill>
            <a:schemeClr val="tx2">
              <a:alpha val="6000"/>
            </a:schemeClr>
          </a:solidFill>
          <a:ln w="25400" cap="flat">
            <a:solidFill>
              <a:schemeClr val="tx2">
                <a:alpha val="38168"/>
              </a:schemeClr>
            </a:solidFill>
            <a:prstDash val="solid"/>
            <a:round/>
          </a:ln>
          <a:effectLst>
            <a:outerShdw blurRad="251977" dist="90353" dir="7740000" rotWithShape="0">
              <a:srgbClr val="000000">
                <a:alpha val="72329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52DBD509-18A5-0F50-3D13-B0EA774367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59" y="3680722"/>
            <a:ext cx="1999747" cy="1182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896BE-03B6-954B-94C6-B9F3B0295BC3}"/>
              </a:ext>
            </a:extLst>
          </p:cNvPr>
          <p:cNvSpPr txBox="1"/>
          <p:nvPr/>
        </p:nvSpPr>
        <p:spPr>
          <a:xfrm>
            <a:off x="3703380" y="4846907"/>
            <a:ext cx="13266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Validation Error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E36B1E-3E71-70BF-E80C-E9B64A63D5AF}"/>
              </a:ext>
            </a:extLst>
          </p:cNvPr>
          <p:cNvSpPr/>
          <p:nvPr/>
        </p:nvSpPr>
        <p:spPr>
          <a:xfrm>
            <a:off x="3252489" y="665920"/>
            <a:ext cx="2245489" cy="4480560"/>
          </a:xfrm>
          <a:prstGeom prst="roundRect">
            <a:avLst/>
          </a:prstGeom>
          <a:solidFill>
            <a:schemeClr val="tx2">
              <a:alpha val="2183"/>
            </a:schemeClr>
          </a:solidFill>
          <a:ln w="25400" cap="flat">
            <a:solidFill>
              <a:schemeClr val="tx2">
                <a:alpha val="38168"/>
              </a:schemeClr>
            </a:solidFill>
            <a:prstDash val="solid"/>
            <a:round/>
          </a:ln>
          <a:effectLst>
            <a:outerShdw blurRad="251977" dist="90353" dir="7740000" rotWithShape="0">
              <a:srgbClr val="000000">
                <a:alpha val="72329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8402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42702</TotalTime>
  <Words>4413</Words>
  <Application>Microsoft Macintosh PowerPoint</Application>
  <PresentationFormat>On-screen Show (16:9)</PresentationFormat>
  <Paragraphs>306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-webkit-standard</vt:lpstr>
      <vt:lpstr>Arial</vt:lpstr>
      <vt:lpstr>Calibri</vt:lpstr>
      <vt:lpstr>Calibri Light</vt:lpstr>
      <vt:lpstr>Cambria Math</vt:lpstr>
      <vt:lpstr>Times New Roman</vt:lpstr>
      <vt:lpstr>Simple Light</vt:lpstr>
      <vt:lpstr>Learning Extrapolating  Representations</vt:lpstr>
      <vt:lpstr>Agenda</vt:lpstr>
      <vt:lpstr>Extrapolation Learning Example</vt:lpstr>
      <vt:lpstr>Introducing φ-Stable Operator</vt:lpstr>
      <vt:lpstr>Latent Factorization using Neural Network</vt:lpstr>
      <vt:lpstr>Inference Procedure for the φ-Stable Operator </vt:lpstr>
      <vt:lpstr>Algorithm to Train the Encoder and Decoder</vt:lpstr>
      <vt:lpstr>Algorithm to Generate from the Encoder and Decoder</vt:lpstr>
      <vt:lpstr>Application Experiments</vt:lpstr>
      <vt:lpstr>Thank You!  </vt:lpstr>
      <vt:lpstr>Preliminary for Extreme Value Theory</vt:lpstr>
      <vt:lpstr>Selected References</vt:lpstr>
      <vt:lpstr>Reference Slides</vt:lpstr>
      <vt:lpstr>Reference Terms</vt:lpstr>
      <vt:lpstr>PowerPoint Presentation</vt:lpstr>
      <vt:lpstr>Backup Slides</vt:lpstr>
      <vt:lpstr>Synthetic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Patrick Kuiper</cp:lastModifiedBy>
  <cp:revision>526</cp:revision>
  <cp:lastPrinted>2025-06-27T11:59:55Z</cp:lastPrinted>
  <dcterms:modified xsi:type="dcterms:W3CDTF">2025-06-27T13:35:34Z</dcterms:modified>
</cp:coreProperties>
</file>